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0" r:id="rId3"/>
    <p:sldId id="262" r:id="rId4"/>
    <p:sldId id="263" r:id="rId5"/>
    <p:sldId id="265" r:id="rId6"/>
    <p:sldId id="264" r:id="rId7"/>
    <p:sldId id="266" r:id="rId8"/>
    <p:sldId id="267" r:id="rId9"/>
    <p:sldId id="268" r:id="rId10"/>
    <p:sldId id="272" r:id="rId11"/>
    <p:sldId id="312" r:id="rId12"/>
    <p:sldId id="317" r:id="rId13"/>
    <p:sldId id="274" r:id="rId14"/>
    <p:sldId id="286" r:id="rId15"/>
    <p:sldId id="313" r:id="rId16"/>
    <p:sldId id="283" r:id="rId17"/>
    <p:sldId id="309" r:id="rId18"/>
    <p:sldId id="296" r:id="rId19"/>
    <p:sldId id="314" r:id="rId20"/>
    <p:sldId id="315" r:id="rId21"/>
    <p:sldId id="316" r:id="rId22"/>
    <p:sldId id="279" r:id="rId23"/>
    <p:sldId id="259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9" autoAdjust="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97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87700" y="268288"/>
            <a:ext cx="5668963" cy="3900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5" name="Rectangle 7"/>
          <p:cNvSpPr/>
          <p:nvPr/>
        </p:nvSpPr>
        <p:spPr>
          <a:xfrm>
            <a:off x="268288" y="268288"/>
            <a:ext cx="184150" cy="388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5450" cy="365125"/>
          </a:xfrm>
        </p:spPr>
        <p:txBody>
          <a:bodyPr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D0B4C5-C0AD-4C42-8D11-C4E7039F3131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9450" y="6356350"/>
            <a:ext cx="4735513" cy="365125"/>
          </a:xfrm>
        </p:spPr>
        <p:txBody>
          <a:bodyPr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588" y="6356350"/>
            <a:ext cx="685800" cy="365125"/>
          </a:xfrm>
        </p:spPr>
        <p:txBody>
          <a:bodyPr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158BB76-9EDD-4A9F-A424-0C1552058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E3C2A-A259-40C1-9810-20F927503A23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ACC9C-6931-43EA-AB1D-BAE21A223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F942B-4C6A-4BC0-B4B3-D83A0653C3AD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8DAAE-A2AD-4A93-8A3A-8F1295F8A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F748C-5F47-44CA-A5EF-DD3FB2212FEF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C2336-5733-44FB-8F32-03095E543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8148638" y="268288"/>
            <a:ext cx="719137" cy="566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06603-569E-43CB-8B0D-8568A5126F2C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9AF82-5F65-4722-9CDD-917DDA84C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8148638" y="268288"/>
            <a:ext cx="719137" cy="566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9C7F9-541D-4EC5-84B6-CA840E02A948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D6820-7C96-4B13-80B4-6FDEF6629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4746625" y="268288"/>
            <a:ext cx="4114800" cy="566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>
          <a:xfrm>
            <a:off x="161925" y="6124575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56D66C6-1722-45B7-9D77-80B2F5F1916E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174625" y="6356350"/>
            <a:ext cx="3863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B5E30-3C51-4E73-ABE9-87FA73F7B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16775" y="268288"/>
            <a:ext cx="1639888" cy="3638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CFBB8-CB55-4128-8D6E-DAA34940840C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8664E-75B3-44E8-96AE-2A48191CE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938" y="268288"/>
            <a:ext cx="720725" cy="3638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8EDD-182B-4D61-A05B-D5FBF7770261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BAC8E-3BA6-4FA3-B8DE-1E50F8B34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212013" y="268288"/>
            <a:ext cx="16462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F2F87-A29F-4251-9CB3-40B8822BD169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E5D07-42A1-4B8B-B6DA-6CC600837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8148638" y="268288"/>
            <a:ext cx="719137" cy="566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7FDD0-3EFF-45C4-ACC5-44E683587068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325E-6515-4C85-B1C2-77BAB49F6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212013" y="268288"/>
            <a:ext cx="16462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013" y="6356350"/>
            <a:ext cx="175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7971A-AC14-4567-98DA-2457DF05373D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37A41-732B-4EC8-86C9-C01AB6C25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3187700" y="268288"/>
            <a:ext cx="5668963" cy="2560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" name="Rectangle 9"/>
          <p:cNvSpPr/>
          <p:nvPr/>
        </p:nvSpPr>
        <p:spPr>
          <a:xfrm>
            <a:off x="268288" y="268288"/>
            <a:ext cx="184150" cy="388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3276600" y="390525"/>
            <a:ext cx="5499100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4F141B-4E21-4F60-9C00-7E2C8DA5DEFB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213100" y="6356350"/>
            <a:ext cx="47355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266113" y="6356350"/>
            <a:ext cx="685800" cy="365125"/>
          </a:xfrm>
        </p:spPr>
        <p:txBody>
          <a:bodyPr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2D800A4-A664-47AE-80EC-B7B914A1A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269875" y="268288"/>
            <a:ext cx="1646238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7212013" y="6356350"/>
            <a:ext cx="175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1D2A0-BB45-48FC-B3B0-854D98934B27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178050" y="6356350"/>
            <a:ext cx="4927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331788" y="360363"/>
            <a:ext cx="5064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0200E-3F65-4ECA-B401-9A70EC6CF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59700" y="268288"/>
            <a:ext cx="1098550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4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FF915-B6CD-4BA7-807E-BD43304D2633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625" y="6356350"/>
            <a:ext cx="5311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D8863-A522-42A5-AEC9-F3A1128AE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269875" y="4773613"/>
            <a:ext cx="2971800" cy="1844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350838" y="6105525"/>
            <a:ext cx="5064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512B7-4D99-44E2-922F-D54F57229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E314E-F4B4-400E-B988-537231E9E889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AEA16-25EF-455F-AE3C-7804E7A30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24F67-7A72-43D5-86D5-5D4C0C755347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E5596-5547-48F0-87C9-261199B47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718B9-BCF4-4A36-B5A4-F2D0DACD1BB3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832-92C9-4D71-B54A-0FF1851A0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14400"/>
            <a:ext cx="6508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cs-CZ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09800"/>
            <a:ext cx="6508750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9313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41DEF4-1FC2-42A7-AD7F-38B301E3952E}" type="datetimeFigureOut">
              <a:rPr lang="en-US"/>
              <a:pPr>
                <a:defRPr/>
              </a:pPr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588" y="360363"/>
            <a:ext cx="506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07A04C-229A-45CA-8FF8-40037A469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pitchFamily="34" charset="0"/>
        </a:defRPr>
      </a:lvl9pPr>
    </p:titleStyle>
    <p:bodyStyle>
      <a:lvl1pPr marL="228600" indent="-228600" algn="l" rtl="0" eaLnBrk="0" fontAlgn="base" hangingPunct="0">
        <a:spcBef>
          <a:spcPts val="1800"/>
        </a:spcBef>
        <a:spcAft>
          <a:spcPct val="0"/>
        </a:spcAft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rgbClr val="4D0000"/>
        </a:buClr>
        <a:buSzPct val="100000"/>
        <a:buFont typeface="Wingdings 2" pitchFamily="18" charset="2"/>
        <a:buChar char="¡"/>
        <a:defRPr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 2" pitchFamily="18" charset="2"/>
        <a:buChar char="¡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rgbClr val="4D0000"/>
        </a:buClr>
        <a:buSzPct val="100000"/>
        <a:buFont typeface="Wingdings 2" pitchFamily="18" charset="2"/>
        <a:buChar char="¡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 2" pitchFamily="18" charset="2"/>
        <a:buChar char="¡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ctrTitle"/>
          </p:nvPr>
        </p:nvSpPr>
        <p:spPr>
          <a:xfrm>
            <a:off x="3200400" y="4208463"/>
            <a:ext cx="5459413" cy="1049337"/>
          </a:xfrm>
        </p:spPr>
        <p:txBody>
          <a:bodyPr/>
          <a:lstStyle/>
          <a:p>
            <a:r>
              <a:rPr lang="en-US" sz="3200" smtClean="0"/>
              <a:t>Hluboké neuronové sítě </a:t>
            </a:r>
            <a:br>
              <a:rPr lang="en-US" sz="3200" smtClean="0"/>
            </a:br>
            <a:r>
              <a:rPr lang="en-US" sz="1600" smtClean="0"/>
              <a:t>Is Deep the new Black?</a:t>
            </a:r>
          </a:p>
        </p:txBody>
      </p:sp>
      <p:sp>
        <p:nvSpPr>
          <p:cNvPr id="21506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9413" cy="6223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Petra Vidnerová, Roman Neruda</a:t>
            </a:r>
          </a:p>
          <a:p>
            <a:pPr>
              <a:spcBef>
                <a:spcPct val="0"/>
              </a:spcBef>
            </a:pPr>
            <a:r>
              <a:rPr lang="en-US" smtClean="0"/>
              <a:t>Ústav informatiky AV ČR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1986: Error Back Propagation (</a:t>
            </a:r>
            <a:r>
              <a:rPr lang="en-US" dirty="0" err="1" smtClean="0"/>
              <a:t>Rumelhart</a:t>
            </a:r>
            <a:r>
              <a:rPr lang="en-US" dirty="0" smtClean="0"/>
              <a:t> et al a </a:t>
            </a:r>
            <a:r>
              <a:rPr lang="en-US" dirty="0" err="1" smtClean="0"/>
              <a:t>jiní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Gradientní</a:t>
            </a:r>
            <a:r>
              <a:rPr lang="en-US" dirty="0" smtClean="0"/>
              <a:t> </a:t>
            </a:r>
            <a:r>
              <a:rPr lang="en-US" dirty="0" err="1" smtClean="0"/>
              <a:t>učení</a:t>
            </a:r>
            <a:r>
              <a:rPr lang="en-US" dirty="0" smtClean="0"/>
              <a:t> </a:t>
            </a:r>
            <a:r>
              <a:rPr lang="en-US" dirty="0" err="1" smtClean="0"/>
              <a:t>neuronové</a:t>
            </a:r>
            <a:r>
              <a:rPr lang="en-US" dirty="0" smtClean="0"/>
              <a:t> </a:t>
            </a:r>
            <a:r>
              <a:rPr lang="en-US" dirty="0" err="1" smtClean="0"/>
              <a:t>sítě</a:t>
            </a:r>
            <a:r>
              <a:rPr lang="en-US" dirty="0" smtClean="0"/>
              <a:t> o </a:t>
            </a:r>
            <a:r>
              <a:rPr lang="en-US" dirty="0" err="1" smtClean="0"/>
              <a:t>více</a:t>
            </a:r>
            <a:r>
              <a:rPr lang="en-US" dirty="0" smtClean="0"/>
              <a:t> </a:t>
            </a:r>
            <a:r>
              <a:rPr lang="en-US" dirty="0" err="1" smtClean="0"/>
              <a:t>vrstvách</a:t>
            </a:r>
            <a:r>
              <a:rPr lang="en-US" dirty="0" smtClean="0"/>
              <a:t> </a:t>
            </a:r>
            <a:r>
              <a:rPr lang="en-US" dirty="0" err="1" smtClean="0"/>
              <a:t>zpětnu</a:t>
            </a:r>
            <a:r>
              <a:rPr lang="en-US" dirty="0" smtClean="0"/>
              <a:t> </a:t>
            </a:r>
            <a:r>
              <a:rPr lang="en-US" dirty="0" err="1" smtClean="0"/>
              <a:t>propagací</a:t>
            </a:r>
            <a:r>
              <a:rPr lang="en-US" dirty="0" smtClean="0"/>
              <a:t> </a:t>
            </a:r>
            <a:r>
              <a:rPr lang="en-US" dirty="0" err="1" smtClean="0"/>
              <a:t>chyby</a:t>
            </a:r>
            <a:endParaRPr lang="cs-CZ" dirty="0" smtClean="0"/>
          </a:p>
          <a:p>
            <a:pPr eaLnBrk="1" hangingPunct="1"/>
            <a:r>
              <a:rPr lang="cs-CZ" dirty="0"/>
              <a:t> </a:t>
            </a:r>
            <a:r>
              <a:rPr lang="cs-CZ" dirty="0" smtClean="0"/>
              <a:t>Minimalizace chybové funkce</a:t>
            </a:r>
            <a:endParaRPr lang="en-US" dirty="0" smtClean="0"/>
          </a:p>
          <a:p>
            <a:pPr eaLnBrk="1" hangingPunct="1"/>
            <a:r>
              <a:rPr lang="en-US" dirty="0" err="1" smtClean="0"/>
              <a:t>Kolik</a:t>
            </a:r>
            <a:r>
              <a:rPr lang="en-US" dirty="0" smtClean="0"/>
              <a:t> </a:t>
            </a:r>
            <a:r>
              <a:rPr lang="en-US" dirty="0" err="1" smtClean="0"/>
              <a:t>vrstev</a:t>
            </a:r>
            <a:r>
              <a:rPr lang="en-US" dirty="0" smtClean="0"/>
              <a:t> </a:t>
            </a:r>
            <a:r>
              <a:rPr lang="en-US" dirty="0" err="1" smtClean="0"/>
              <a:t>sítě</a:t>
            </a:r>
            <a:r>
              <a:rPr lang="en-US" dirty="0" smtClean="0"/>
              <a:t> </a:t>
            </a:r>
            <a:r>
              <a:rPr lang="en-US" dirty="0" err="1" smtClean="0"/>
              <a:t>mají</a:t>
            </a:r>
            <a:r>
              <a:rPr lang="en-US" dirty="0" smtClean="0"/>
              <a:t> </a:t>
            </a:r>
            <a:r>
              <a:rPr lang="en-US" dirty="0" err="1" smtClean="0"/>
              <a:t>mít</a:t>
            </a:r>
            <a:r>
              <a:rPr lang="en-US" dirty="0" smtClean="0"/>
              <a:t> (</a:t>
            </a:r>
            <a:r>
              <a:rPr lang="en-US" dirty="0" err="1" smtClean="0"/>
              <a:t>teorie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err="1" smtClean="0"/>
              <a:t>Kolik</a:t>
            </a:r>
            <a:r>
              <a:rPr lang="en-US" dirty="0" smtClean="0"/>
              <a:t> </a:t>
            </a:r>
            <a:r>
              <a:rPr lang="en-US" dirty="0" err="1" smtClean="0"/>
              <a:t>vrstev</a:t>
            </a:r>
            <a:r>
              <a:rPr lang="en-US" dirty="0" smtClean="0"/>
              <a:t> </a:t>
            </a:r>
            <a:r>
              <a:rPr lang="en-US" dirty="0" err="1" smtClean="0"/>
              <a:t>sítě</a:t>
            </a:r>
            <a:r>
              <a:rPr lang="en-US" dirty="0" smtClean="0"/>
              <a:t> </a:t>
            </a:r>
            <a:r>
              <a:rPr lang="en-US" dirty="0" err="1" smtClean="0"/>
              <a:t>mohou</a:t>
            </a:r>
            <a:r>
              <a:rPr lang="en-US" dirty="0" smtClean="0"/>
              <a:t> </a:t>
            </a:r>
            <a:r>
              <a:rPr lang="en-US" dirty="0" err="1" smtClean="0"/>
              <a:t>mít</a:t>
            </a:r>
            <a:r>
              <a:rPr lang="en-US" dirty="0" smtClean="0"/>
              <a:t> (</a:t>
            </a:r>
            <a:r>
              <a:rPr lang="en-US" dirty="0" err="1" smtClean="0"/>
              <a:t>praxe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dlouho</a:t>
            </a:r>
            <a:r>
              <a:rPr lang="en-US" dirty="0" smtClean="0"/>
              <a:t> se </a:t>
            </a:r>
            <a:r>
              <a:rPr lang="en-US" dirty="0" err="1" smtClean="0"/>
              <a:t>síť</a:t>
            </a:r>
            <a:r>
              <a:rPr lang="en-US" dirty="0" smtClean="0"/>
              <a:t> </a:t>
            </a:r>
            <a:r>
              <a:rPr lang="en-US" dirty="0" err="1" smtClean="0"/>
              <a:t>učí</a:t>
            </a:r>
            <a:endParaRPr lang="en-US" dirty="0" smtClean="0"/>
          </a:p>
          <a:p>
            <a:pPr marL="0" indent="0" eaLnBrk="1" hangingPunct="1">
              <a:buNone/>
            </a:pPr>
            <a:r>
              <a:rPr lang="en-US" dirty="0" smtClean="0"/>
              <a:t> </a:t>
            </a:r>
            <a:endParaRPr lang="en-US" dirty="0" smtClean="0"/>
          </a:p>
        </p:txBody>
      </p:sp>
      <p:pic>
        <p:nvPicPr>
          <p:cNvPr id="30723" name="Picture 4" descr="gradient_desc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4300" y="3457575"/>
            <a:ext cx="35433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1994: LeNet5 (LeCun) </a:t>
            </a:r>
          </a:p>
        </p:txBody>
      </p:sp>
      <p:pic>
        <p:nvPicPr>
          <p:cNvPr id="31746" name="Content Placeholder 5" descr="nnarch2_lenet.jpg"/>
          <p:cNvPicPr>
            <a:picLocks noGrp="1" noChangeAspect="1"/>
          </p:cNvPicPr>
          <p:nvPr>
            <p:ph idx="1"/>
          </p:nvPr>
        </p:nvPicPr>
        <p:blipFill>
          <a:blip r:embed="rId2"/>
          <a:srcRect t="-31689" b="-31689"/>
          <a:stretch>
            <a:fillRect/>
          </a:stretch>
        </p:blipFill>
        <p:spPr>
          <a:xfrm>
            <a:off x="457200" y="2209800"/>
            <a:ext cx="8272463" cy="3916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Diskrétní konvoluce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78" y="1984074"/>
            <a:ext cx="5159137" cy="302293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61" y="4630316"/>
            <a:ext cx="3879540" cy="201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9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6" y="2133996"/>
            <a:ext cx="6509893" cy="40686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2009: </a:t>
            </a:r>
            <a:r>
              <a:rPr lang="en-US" dirty="0" smtClean="0"/>
              <a:t>GPU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(</a:t>
            </a:r>
            <a:r>
              <a:rPr lang="en-US" dirty="0" smtClean="0"/>
              <a:t>a </a:t>
            </a:r>
            <a:r>
              <a:rPr lang="en-US" dirty="0" err="1" smtClean="0"/>
              <a:t>dnes</a:t>
            </a:r>
            <a:r>
              <a:rPr lang="en-US" dirty="0" smtClean="0"/>
              <a:t> Google TPU)</a:t>
            </a:r>
          </a:p>
        </p:txBody>
      </p:sp>
      <p:pic>
        <p:nvPicPr>
          <p:cNvPr id="3379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3258" r="325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4265613" cy="1143000"/>
          </a:xfrm>
        </p:spPr>
        <p:txBody>
          <a:bodyPr/>
          <a:lstStyle/>
          <a:p>
            <a:pPr eaLnBrk="1" hangingPunct="1"/>
            <a:r>
              <a:rPr lang="en-US" smtClean="0"/>
              <a:t>Výzkum pokročil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5525" cy="39116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ReLU</a:t>
            </a:r>
            <a:r>
              <a:rPr lang="en-US" dirty="0" smtClean="0"/>
              <a:t> </a:t>
            </a:r>
            <a:r>
              <a:rPr lang="en-US" dirty="0" err="1" smtClean="0"/>
              <a:t>jednotky</a:t>
            </a:r>
            <a:r>
              <a:rPr lang="en-US" dirty="0" smtClean="0"/>
              <a:t> a </a:t>
            </a:r>
            <a:r>
              <a:rPr lang="en-US" dirty="0" err="1"/>
              <a:t>p</a:t>
            </a:r>
            <a:r>
              <a:rPr lang="en-US" dirty="0" err="1" smtClean="0"/>
              <a:t>roblém</a:t>
            </a:r>
            <a:r>
              <a:rPr lang="en-US" dirty="0" smtClean="0"/>
              <a:t> </a:t>
            </a:r>
            <a:r>
              <a:rPr lang="en-US" dirty="0" err="1" smtClean="0"/>
              <a:t>mizejícího</a:t>
            </a:r>
            <a:r>
              <a:rPr lang="en-US" dirty="0" smtClean="0"/>
              <a:t> </a:t>
            </a:r>
            <a:r>
              <a:rPr lang="en-US" dirty="0" err="1" smtClean="0"/>
              <a:t>gradientu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Dropout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síť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ansámbl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Učení</a:t>
            </a:r>
            <a:r>
              <a:rPr lang="en-US" dirty="0" smtClean="0"/>
              <a:t> v mini-</a:t>
            </a:r>
            <a:r>
              <a:rPr lang="en-US" dirty="0" err="1" smtClean="0"/>
              <a:t>dávkách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Konvoluční</a:t>
            </a:r>
            <a:r>
              <a:rPr lang="en-US" dirty="0" smtClean="0"/>
              <a:t> </a:t>
            </a:r>
            <a:r>
              <a:rPr lang="en-US" dirty="0" err="1" smtClean="0"/>
              <a:t>vrsty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adaptivní</a:t>
            </a:r>
            <a:r>
              <a:rPr lang="en-US" dirty="0" smtClean="0"/>
              <a:t> </a:t>
            </a:r>
            <a:r>
              <a:rPr lang="en-US" dirty="0" err="1" smtClean="0"/>
              <a:t>preprocecessing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Inkrementální</a:t>
            </a:r>
            <a:r>
              <a:rPr lang="en-US" dirty="0" smtClean="0"/>
              <a:t> </a:t>
            </a:r>
            <a:r>
              <a:rPr lang="en-US" dirty="0" err="1" smtClean="0"/>
              <a:t>tvorba</a:t>
            </a:r>
            <a:r>
              <a:rPr lang="en-US" dirty="0" smtClean="0"/>
              <a:t> </a:t>
            </a:r>
            <a:r>
              <a:rPr lang="en-US" dirty="0" err="1" smtClean="0"/>
              <a:t>modelu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vrstvách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Málo-bitové</a:t>
            </a:r>
            <a:r>
              <a:rPr lang="en-US" dirty="0" smtClean="0"/>
              <a:t> </a:t>
            </a:r>
            <a:r>
              <a:rPr lang="en-US" dirty="0" err="1" smtClean="0"/>
              <a:t>reprezentace</a:t>
            </a:r>
            <a:r>
              <a:rPr lang="en-US" dirty="0" smtClean="0"/>
              <a:t> </a:t>
            </a:r>
            <a:r>
              <a:rPr lang="en-US" dirty="0" err="1" smtClean="0"/>
              <a:t>vah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TPU </a:t>
            </a:r>
            <a:r>
              <a:rPr lang="mr-IN" dirty="0" smtClean="0"/>
              <a:t>–</a:t>
            </a:r>
            <a:r>
              <a:rPr lang="en-US" dirty="0" smtClean="0"/>
              <a:t> 8 </a:t>
            </a:r>
            <a:r>
              <a:rPr lang="en-US" dirty="0" err="1" smtClean="0"/>
              <a:t>bitů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4819" name="Picture 5" descr="sigmoi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0413" y="2057400"/>
            <a:ext cx="2916237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6" descr="rel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4088" y="4244975"/>
            <a:ext cx="2571750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Konvoluční sítě ve velkém</a:t>
            </a:r>
          </a:p>
        </p:txBody>
      </p:sp>
      <p:pic>
        <p:nvPicPr>
          <p:cNvPr id="3584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78719" b="-78719"/>
          <a:stretch>
            <a:fillRect/>
          </a:stretch>
        </p:blipFill>
        <p:spPr>
          <a:xfrm>
            <a:off x="457200" y="2209800"/>
            <a:ext cx="8161338" cy="4513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r-IN" smtClean="0"/>
              <a:t>…</a:t>
            </a:r>
            <a:r>
              <a:rPr lang="en-US" smtClean="0"/>
              <a:t> např. klasifikaci</a:t>
            </a:r>
          </a:p>
        </p:txBody>
      </p:sp>
      <p:pic>
        <p:nvPicPr>
          <p:cNvPr id="3686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2827" b="-12827"/>
          <a:stretch>
            <a:fillRect/>
          </a:stretch>
        </p:blipFill>
        <p:spPr>
          <a:xfrm>
            <a:off x="457200" y="2209800"/>
            <a:ext cx="8186738" cy="3916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Arial" charset="0"/>
              </a:rPr>
              <a:t>Co se neuronová sít‘ naučila?</a:t>
            </a:r>
          </a:p>
        </p:txBody>
      </p:sp>
      <p:pic>
        <p:nvPicPr>
          <p:cNvPr id="3789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271" r="-327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Arial" charset="0"/>
              </a:rPr>
              <a:t>… ne vždy to správné 	</a:t>
            </a:r>
          </a:p>
        </p:txBody>
      </p:sp>
      <p:pic>
        <p:nvPicPr>
          <p:cNvPr id="38914" name="Picture 4" descr="dumbbel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6550" y="3429000"/>
            <a:ext cx="46672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253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2531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4513" y="265113"/>
            <a:ext cx="4692650" cy="627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914400"/>
            <a:ext cx="6508750" cy="1862138"/>
          </a:xfrm>
        </p:spPr>
        <p:txBody>
          <a:bodyPr/>
          <a:lstStyle/>
          <a:p>
            <a:pPr eaLnBrk="1" hangingPunct="1"/>
            <a:r>
              <a:rPr lang="cs-CZ" smtClean="0">
                <a:latin typeface="Arial" charset="0"/>
              </a:rPr>
              <a:t>Navíc se nechá oklamat</a:t>
            </a:r>
            <a:br>
              <a:rPr lang="cs-CZ" smtClean="0">
                <a:latin typeface="Arial" charset="0"/>
              </a:rPr>
            </a:br>
            <a:r>
              <a:rPr lang="cs-CZ" smtClean="0">
                <a:latin typeface="Arial" charset="0"/>
              </a:rPr>
              <a:t>               adversarial examples</a:t>
            </a:r>
          </a:p>
        </p:txBody>
      </p:sp>
      <p:pic>
        <p:nvPicPr>
          <p:cNvPr id="39938" name="Picture 4" descr="breakcon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2250" y="3429000"/>
            <a:ext cx="61595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638300" y="5189538"/>
            <a:ext cx="1235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57,7 </a:t>
            </a:r>
            <a:r>
              <a:rPr lang="en-US"/>
              <a:t>% Panda </a:t>
            </a:r>
            <a:endParaRPr lang="cs-CZ"/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6348413" y="5189538"/>
            <a:ext cx="1235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99.3 %</a:t>
            </a:r>
          </a:p>
          <a:p>
            <a:r>
              <a:rPr lang="en-US"/>
              <a:t>Gibbon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Arial" charset="0"/>
              </a:rPr>
              <a:t>Matoucí obrázky</a:t>
            </a:r>
          </a:p>
        </p:txBody>
      </p:sp>
      <p:pic>
        <p:nvPicPr>
          <p:cNvPr id="40962" name="Picture 4" descr="szeged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1538" y="2230438"/>
            <a:ext cx="74009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2016: </a:t>
            </a:r>
            <a:r>
              <a:rPr lang="cs-CZ" smtClean="0">
                <a:latin typeface="Arial" charset="0"/>
              </a:rPr>
              <a:t>Konvoluční</a:t>
            </a:r>
            <a:r>
              <a:rPr lang="en-US" smtClean="0"/>
              <a:t> </a:t>
            </a:r>
            <a:r>
              <a:rPr lang="cs-CZ" smtClean="0">
                <a:latin typeface="Arial" charset="0"/>
              </a:rPr>
              <a:t>sítě a Go</a:t>
            </a:r>
            <a:endParaRPr lang="en-US" smtClean="0"/>
          </a:p>
        </p:txBody>
      </p:sp>
      <p:pic>
        <p:nvPicPr>
          <p:cNvPr id="41986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4996" b="-499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3"/>
          <p:cNvSpPr>
            <a:spLocks noGrp="1"/>
          </p:cNvSpPr>
          <p:nvPr>
            <p:ph type="title"/>
          </p:nvPr>
        </p:nvSpPr>
        <p:spPr>
          <a:xfrm>
            <a:off x="457200" y="914400"/>
            <a:ext cx="7391400" cy="1143000"/>
          </a:xfrm>
        </p:spPr>
        <p:txBody>
          <a:bodyPr/>
          <a:lstStyle/>
          <a:p>
            <a:pPr eaLnBrk="1" hangingPunct="1"/>
            <a:r>
              <a:rPr lang="en-US" smtClean="0"/>
              <a:t>Závěrem</a:t>
            </a:r>
          </a:p>
        </p:txBody>
      </p:sp>
      <p:sp>
        <p:nvSpPr>
          <p:cNvPr id="43011" name="Content Placeholder 6"/>
          <p:cNvSpPr>
            <a:spLocks noGrp="1"/>
          </p:cNvSpPr>
          <p:nvPr>
            <p:ph sz="half" idx="2"/>
          </p:nvPr>
        </p:nvSpPr>
        <p:spPr>
          <a:xfrm>
            <a:off x="4283075" y="2214563"/>
            <a:ext cx="3565525" cy="3911600"/>
          </a:xfrm>
        </p:spPr>
        <p:txBody>
          <a:bodyPr/>
          <a:lstStyle/>
          <a:p>
            <a:pPr eaLnBrk="1" hangingPunct="1"/>
            <a:r>
              <a:rPr lang="en-US" smtClean="0"/>
              <a:t>Hluboké sítě jsou velmi úspěšné v aplikacích</a:t>
            </a:r>
          </a:p>
          <a:p>
            <a:pPr eaLnBrk="1" hangingPunct="1"/>
            <a:r>
              <a:rPr lang="en-US" smtClean="0"/>
              <a:t>Staví na základech z 50. a 80.let, ale přinášejí nové techniky</a:t>
            </a:r>
          </a:p>
          <a:p>
            <a:pPr lvl="1" eaLnBrk="1" hangingPunct="1"/>
            <a:r>
              <a:rPr lang="en-US" smtClean="0"/>
              <a:t>Konvoluční vrstvy</a:t>
            </a:r>
          </a:p>
          <a:p>
            <a:pPr lvl="1" eaLnBrk="1" hangingPunct="1"/>
            <a:r>
              <a:rPr lang="en-US" smtClean="0"/>
              <a:t>Rekurentní LSTM</a:t>
            </a:r>
          </a:p>
          <a:p>
            <a:pPr lvl="1" eaLnBrk="1" hangingPunct="1"/>
            <a:r>
              <a:rPr lang="en-US" smtClean="0"/>
              <a:t>Stacked autoencoders</a:t>
            </a:r>
            <a:endParaRPr lang="cs-CZ" smtClean="0"/>
          </a:p>
          <a:p>
            <a:pPr lvl="1" eaLnBrk="1" hangingPunct="1"/>
            <a:r>
              <a:rPr lang="cs-CZ" smtClean="0"/>
              <a:t>ReLU, dropout, ... </a:t>
            </a:r>
            <a:endParaRPr lang="en-US" smtClean="0"/>
          </a:p>
          <a:p>
            <a:pPr eaLnBrk="1" hangingPunct="1"/>
            <a:r>
              <a:rPr lang="en-US" smtClean="0"/>
              <a:t>Nejsou (zatím?) obecnou AI</a:t>
            </a:r>
          </a:p>
          <a:p>
            <a:pPr eaLnBrk="1" hangingPunct="1"/>
            <a:endParaRPr lang="en-US" smtClean="0"/>
          </a:p>
        </p:txBody>
      </p:sp>
      <p:pic>
        <p:nvPicPr>
          <p:cNvPr id="3" name="MFF UK Ročníkový projekt - LSTM output 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192463"/>
            <a:ext cx="3565525" cy="1955800"/>
          </a:xfrm>
        </p:spPr>
      </p:pic>
      <p:pic>
        <p:nvPicPr>
          <p:cNvPr id="2" name="MFF UK Ročníkový projekt - LSTM output 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9308" y="53672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1957: Perceptron (Rosenblatt)</a:t>
            </a:r>
          </a:p>
        </p:txBody>
      </p:sp>
      <p:pic>
        <p:nvPicPr>
          <p:cNvPr id="2355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41023" b="-4102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Více jednotek v 1 vrstvě</a:t>
            </a:r>
          </a:p>
        </p:txBody>
      </p:sp>
      <p:pic>
        <p:nvPicPr>
          <p:cNvPr id="2457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1615" r="-416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Mark 1 - Perceptron</a:t>
            </a:r>
          </a:p>
        </p:txBody>
      </p:sp>
      <p:pic>
        <p:nvPicPr>
          <p:cNvPr id="2560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199" b="1519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New York Times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800" i="1" dirty="0"/>
              <a:t>“</a:t>
            </a:r>
            <a:r>
              <a:rPr lang="cs-CZ" sz="2800" i="1" dirty="0" err="1"/>
              <a:t>The</a:t>
            </a:r>
            <a:r>
              <a:rPr lang="cs-CZ" sz="2800" i="1" dirty="0"/>
              <a:t> Navy </a:t>
            </a:r>
            <a:r>
              <a:rPr lang="cs-CZ" sz="2800" i="1" dirty="0" err="1"/>
              <a:t>revealed</a:t>
            </a:r>
            <a:r>
              <a:rPr lang="cs-CZ" sz="2800" i="1" dirty="0"/>
              <a:t> </a:t>
            </a:r>
            <a:r>
              <a:rPr lang="cs-CZ" sz="2800" i="1" dirty="0" err="1"/>
              <a:t>the</a:t>
            </a:r>
            <a:r>
              <a:rPr lang="cs-CZ" sz="2800" i="1" dirty="0"/>
              <a:t> embryo </a:t>
            </a:r>
            <a:r>
              <a:rPr lang="cs-CZ" sz="2800" i="1" dirty="0" err="1"/>
              <a:t>of</a:t>
            </a:r>
            <a:r>
              <a:rPr lang="cs-CZ" sz="2800" i="1" dirty="0"/>
              <a:t> </a:t>
            </a:r>
            <a:r>
              <a:rPr lang="cs-CZ" sz="2800" i="1" dirty="0" err="1"/>
              <a:t>an</a:t>
            </a:r>
            <a:r>
              <a:rPr lang="cs-CZ" sz="2800" i="1" dirty="0"/>
              <a:t> </a:t>
            </a:r>
            <a:r>
              <a:rPr lang="cs-CZ" sz="2800" i="1" dirty="0" err="1"/>
              <a:t>electronic</a:t>
            </a:r>
            <a:r>
              <a:rPr lang="cs-CZ" sz="2800" i="1" dirty="0"/>
              <a:t> </a:t>
            </a:r>
            <a:r>
              <a:rPr lang="cs-CZ" sz="2800" i="1" dirty="0" err="1"/>
              <a:t>computer</a:t>
            </a:r>
            <a:r>
              <a:rPr lang="cs-CZ" sz="2800" i="1" dirty="0"/>
              <a:t> </a:t>
            </a:r>
            <a:r>
              <a:rPr lang="cs-CZ" sz="2800" i="1" dirty="0" err="1"/>
              <a:t>today</a:t>
            </a:r>
            <a:r>
              <a:rPr lang="cs-CZ" sz="2800" i="1" dirty="0"/>
              <a:t> </a:t>
            </a:r>
            <a:r>
              <a:rPr lang="cs-CZ" sz="2800" i="1" dirty="0" err="1"/>
              <a:t>that</a:t>
            </a:r>
            <a:r>
              <a:rPr lang="cs-CZ" sz="2800" i="1" dirty="0"/>
              <a:t> </a:t>
            </a:r>
            <a:r>
              <a:rPr lang="cs-CZ" sz="2800" i="1" dirty="0" err="1"/>
              <a:t>it</a:t>
            </a:r>
            <a:r>
              <a:rPr lang="cs-CZ" sz="2800" i="1" dirty="0"/>
              <a:t> </a:t>
            </a:r>
            <a:r>
              <a:rPr lang="cs-CZ" sz="2800" i="1" dirty="0" err="1"/>
              <a:t>expects</a:t>
            </a:r>
            <a:r>
              <a:rPr lang="cs-CZ" sz="2800" i="1" dirty="0"/>
              <a:t> </a:t>
            </a:r>
            <a:r>
              <a:rPr lang="cs-CZ" sz="2800" i="1" dirty="0" err="1"/>
              <a:t>will</a:t>
            </a:r>
            <a:r>
              <a:rPr lang="cs-CZ" sz="2800" i="1" dirty="0"/>
              <a:t> </a:t>
            </a:r>
            <a:r>
              <a:rPr lang="cs-CZ" sz="2800" i="1" dirty="0" err="1"/>
              <a:t>be</a:t>
            </a:r>
            <a:r>
              <a:rPr lang="cs-CZ" sz="2800" i="1" dirty="0"/>
              <a:t> </a:t>
            </a:r>
            <a:r>
              <a:rPr lang="cs-CZ" sz="2800" i="1" dirty="0" err="1"/>
              <a:t>able</a:t>
            </a:r>
            <a:r>
              <a:rPr lang="cs-CZ" sz="2800" i="1" dirty="0"/>
              <a:t> to </a:t>
            </a:r>
            <a:r>
              <a:rPr lang="cs-CZ" sz="2800" i="1" dirty="0" err="1"/>
              <a:t>walk</a:t>
            </a:r>
            <a:r>
              <a:rPr lang="cs-CZ" sz="2800" i="1" dirty="0"/>
              <a:t>, talk, </a:t>
            </a:r>
            <a:r>
              <a:rPr lang="cs-CZ" sz="2800" i="1" dirty="0" err="1"/>
              <a:t>see</a:t>
            </a:r>
            <a:r>
              <a:rPr lang="cs-CZ" sz="2800" i="1" dirty="0"/>
              <a:t>, </a:t>
            </a:r>
            <a:r>
              <a:rPr lang="cs-CZ" sz="2800" i="1" dirty="0" err="1"/>
              <a:t>write</a:t>
            </a:r>
            <a:r>
              <a:rPr lang="cs-CZ" sz="2800" i="1" dirty="0"/>
              <a:t>, </a:t>
            </a:r>
            <a:r>
              <a:rPr lang="cs-CZ" sz="2800" i="1" dirty="0" err="1"/>
              <a:t>reproduce</a:t>
            </a:r>
            <a:r>
              <a:rPr lang="cs-CZ" sz="2800" i="1" dirty="0"/>
              <a:t> </a:t>
            </a:r>
            <a:r>
              <a:rPr lang="cs-CZ" sz="2800" i="1" dirty="0" err="1"/>
              <a:t>itself</a:t>
            </a:r>
            <a:r>
              <a:rPr lang="cs-CZ" sz="2800" i="1" dirty="0"/>
              <a:t> </a:t>
            </a:r>
            <a:r>
              <a:rPr lang="cs-CZ" sz="2800" i="1" dirty="0" err="1"/>
              <a:t>an</a:t>
            </a:r>
            <a:r>
              <a:rPr lang="cs-CZ" sz="2800" i="1" dirty="0"/>
              <a:t> </a:t>
            </a:r>
            <a:r>
              <a:rPr lang="cs-CZ" sz="2800" i="1" dirty="0" err="1"/>
              <a:t>be</a:t>
            </a:r>
            <a:r>
              <a:rPr lang="cs-CZ" sz="2800" i="1" dirty="0"/>
              <a:t> </a:t>
            </a:r>
            <a:r>
              <a:rPr lang="cs-CZ" sz="2800" i="1" dirty="0" err="1"/>
              <a:t>conscious</a:t>
            </a:r>
            <a:r>
              <a:rPr lang="cs-CZ" sz="2800" i="1" dirty="0"/>
              <a:t> </a:t>
            </a:r>
            <a:r>
              <a:rPr lang="cs-CZ" sz="2800" i="1" dirty="0" err="1"/>
              <a:t>of</a:t>
            </a:r>
            <a:r>
              <a:rPr lang="cs-CZ" sz="2800" i="1" dirty="0"/>
              <a:t> </a:t>
            </a:r>
            <a:r>
              <a:rPr lang="cs-CZ" sz="2800" i="1" dirty="0" err="1"/>
              <a:t>its</a:t>
            </a:r>
            <a:r>
              <a:rPr lang="cs-CZ" sz="2800" i="1" dirty="0"/>
              <a:t> existence … Dr. Frank </a:t>
            </a:r>
            <a:r>
              <a:rPr lang="cs-CZ" sz="2800" i="1" dirty="0" err="1"/>
              <a:t>Rosenblatt</a:t>
            </a:r>
            <a:r>
              <a:rPr lang="cs-CZ" sz="2800" i="1" dirty="0"/>
              <a:t>, a </a:t>
            </a:r>
            <a:r>
              <a:rPr lang="cs-CZ" sz="2800" i="1" dirty="0" err="1"/>
              <a:t>research</a:t>
            </a:r>
            <a:r>
              <a:rPr lang="cs-CZ" sz="2800" i="1" dirty="0"/>
              <a:t> </a:t>
            </a:r>
            <a:r>
              <a:rPr lang="cs-CZ" sz="2800" i="1" dirty="0" err="1"/>
              <a:t>psychologist</a:t>
            </a:r>
            <a:r>
              <a:rPr lang="cs-CZ" sz="2800" i="1" dirty="0"/>
              <a:t> </a:t>
            </a:r>
            <a:r>
              <a:rPr lang="cs-CZ" sz="2800" i="1" dirty="0" err="1"/>
              <a:t>at</a:t>
            </a:r>
            <a:r>
              <a:rPr lang="cs-CZ" sz="2800" i="1" dirty="0"/>
              <a:t> </a:t>
            </a:r>
            <a:r>
              <a:rPr lang="cs-CZ" sz="2800" i="1" dirty="0" err="1"/>
              <a:t>the</a:t>
            </a:r>
            <a:r>
              <a:rPr lang="cs-CZ" sz="2800" i="1" dirty="0"/>
              <a:t> </a:t>
            </a:r>
            <a:r>
              <a:rPr lang="cs-CZ" sz="2800" i="1" dirty="0" err="1"/>
              <a:t>Cornell</a:t>
            </a:r>
            <a:r>
              <a:rPr lang="cs-CZ" sz="2800" i="1" dirty="0"/>
              <a:t> </a:t>
            </a:r>
            <a:r>
              <a:rPr lang="cs-CZ" sz="2800" i="1" dirty="0" err="1"/>
              <a:t>Aeronautical</a:t>
            </a:r>
            <a:r>
              <a:rPr lang="cs-CZ" sz="2800" i="1" dirty="0"/>
              <a:t> </a:t>
            </a:r>
            <a:r>
              <a:rPr lang="cs-CZ" sz="2800" i="1" dirty="0" err="1"/>
              <a:t>Laboratory</a:t>
            </a:r>
            <a:r>
              <a:rPr lang="cs-CZ" sz="2800" i="1" dirty="0"/>
              <a:t>, Buffalo, </a:t>
            </a:r>
            <a:r>
              <a:rPr lang="cs-CZ" sz="2800" i="1" dirty="0" err="1"/>
              <a:t>said</a:t>
            </a:r>
            <a:r>
              <a:rPr lang="cs-CZ" sz="2800" i="1" dirty="0"/>
              <a:t> </a:t>
            </a:r>
            <a:r>
              <a:rPr lang="cs-CZ" sz="2800" i="1" dirty="0" err="1"/>
              <a:t>Perceptrons</a:t>
            </a:r>
            <a:r>
              <a:rPr lang="cs-CZ" sz="2800" i="1" dirty="0"/>
              <a:t> </a:t>
            </a:r>
            <a:r>
              <a:rPr lang="cs-CZ" sz="2800" i="1" dirty="0" err="1"/>
              <a:t>might</a:t>
            </a:r>
            <a:r>
              <a:rPr lang="cs-CZ" sz="2800" i="1" dirty="0"/>
              <a:t> </a:t>
            </a:r>
            <a:r>
              <a:rPr lang="cs-CZ" sz="2800" i="1" dirty="0" err="1"/>
              <a:t>be</a:t>
            </a:r>
            <a:r>
              <a:rPr lang="cs-CZ" sz="2800" i="1" dirty="0"/>
              <a:t> </a:t>
            </a:r>
            <a:r>
              <a:rPr lang="cs-CZ" sz="2800" i="1" dirty="0" err="1"/>
              <a:t>fired</a:t>
            </a:r>
            <a:r>
              <a:rPr lang="cs-CZ" sz="2800" i="1" dirty="0"/>
              <a:t> to </a:t>
            </a:r>
            <a:r>
              <a:rPr lang="cs-CZ" sz="2800" i="1" dirty="0" err="1"/>
              <a:t>the</a:t>
            </a:r>
            <a:r>
              <a:rPr lang="cs-CZ" sz="2800" i="1" dirty="0"/>
              <a:t> </a:t>
            </a:r>
            <a:r>
              <a:rPr lang="cs-CZ" sz="2800" i="1" dirty="0" err="1"/>
              <a:t>planets</a:t>
            </a:r>
            <a:r>
              <a:rPr lang="cs-CZ" sz="2800" i="1" dirty="0"/>
              <a:t> as </a:t>
            </a:r>
            <a:r>
              <a:rPr lang="cs-CZ" sz="2800" i="1" dirty="0" err="1"/>
              <a:t>mechanical</a:t>
            </a:r>
            <a:r>
              <a:rPr lang="cs-CZ" sz="2800" i="1" dirty="0"/>
              <a:t> </a:t>
            </a:r>
            <a:r>
              <a:rPr lang="cs-CZ" sz="2800" i="1" dirty="0" err="1"/>
              <a:t>space</a:t>
            </a:r>
            <a:r>
              <a:rPr lang="cs-CZ" sz="2800" i="1" dirty="0"/>
              <a:t> </a:t>
            </a:r>
            <a:r>
              <a:rPr lang="cs-CZ" sz="2800" i="1" dirty="0" err="1"/>
              <a:t>explorers</a:t>
            </a:r>
            <a:r>
              <a:rPr lang="cs-CZ" sz="2800" i="1" dirty="0"/>
              <a:t>”</a:t>
            </a:r>
            <a:endParaRPr lang="cs-CZ" sz="2800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1969: Omezení perceptronu (Minsky)</a:t>
            </a:r>
          </a:p>
        </p:txBody>
      </p:sp>
      <p:pic>
        <p:nvPicPr>
          <p:cNvPr id="2765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8191" b="-819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6508750" cy="1143000"/>
          </a:xfrm>
        </p:spPr>
        <p:txBody>
          <a:bodyPr/>
          <a:lstStyle/>
          <a:p>
            <a:pPr eaLnBrk="1" hangingPunct="1"/>
            <a:r>
              <a:rPr lang="cs-CZ" smtClean="0">
                <a:latin typeface="Arial" charset="0"/>
              </a:rPr>
              <a:t>Lineární separabilita</a:t>
            </a:r>
            <a:endParaRPr lang="en-US" smtClean="0"/>
          </a:p>
        </p:txBody>
      </p:sp>
      <p:pic>
        <p:nvPicPr>
          <p:cNvPr id="28674" name="Picture 2" descr="https://upload.wikimedia.org/wikipedia/commons/thumb/f/f5/Separability_YES.svg/1015px-Separability_YES.svg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066925"/>
            <a:ext cx="3814763" cy="3848100"/>
          </a:xfrm>
        </p:spPr>
      </p:pic>
      <p:pic>
        <p:nvPicPr>
          <p:cNvPr id="28675" name="Picture 4" descr="https://upload.wikimedia.org/wikipedia/commons/thumb/f/f4/Separability_NO.svg/2000px-Separability_NO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9938" y="1973263"/>
            <a:ext cx="3908425" cy="394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Arial" charset="0"/>
              </a:rPr>
              <a:t/>
            </a:r>
            <a:br>
              <a:rPr lang="cs-CZ" smtClean="0">
                <a:latin typeface="Arial" charset="0"/>
              </a:rPr>
            </a:br>
            <a:r>
              <a:rPr lang="cs-CZ" smtClean="0">
                <a:latin typeface="Arial" charset="0"/>
              </a:rPr>
              <a:t> </a:t>
            </a:r>
            <a:br>
              <a:rPr lang="cs-CZ" smtClean="0">
                <a:latin typeface="Arial" charset="0"/>
              </a:rPr>
            </a:br>
            <a:r>
              <a:rPr lang="cs-CZ" smtClean="0">
                <a:latin typeface="Arial" charset="0"/>
              </a:rPr>
              <a:t/>
            </a:r>
            <a:br>
              <a:rPr lang="cs-CZ" smtClean="0">
                <a:latin typeface="Arial" charset="0"/>
              </a:rPr>
            </a:br>
            <a:r>
              <a:rPr lang="cs-CZ" smtClean="0">
                <a:latin typeface="Arial" charset="0"/>
              </a:rPr>
              <a:t/>
            </a:r>
            <a:br>
              <a:rPr lang="cs-CZ" smtClean="0">
                <a:latin typeface="Arial" charset="0"/>
              </a:rPr>
            </a:br>
            <a:r>
              <a:rPr lang="cs-CZ" smtClean="0">
                <a:latin typeface="Arial" charset="0"/>
              </a:rPr>
              <a:t>A co více vrstev?</a:t>
            </a:r>
            <a:br>
              <a:rPr lang="cs-CZ" smtClean="0">
                <a:latin typeface="Arial" charset="0"/>
              </a:rPr>
            </a:br>
            <a:endParaRPr lang="en-US" smtClean="0">
              <a:latin typeface="Arial" charset="0"/>
            </a:endParaRPr>
          </a:p>
        </p:txBody>
      </p:sp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6059" b="-605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3547</TotalTime>
  <Words>272</Words>
  <Application>Microsoft Office PowerPoint</Application>
  <PresentationFormat>Předvádění na obrazovce (4:3)</PresentationFormat>
  <Paragraphs>46</Paragraphs>
  <Slides>23</Slides>
  <Notes>0</Notes>
  <HiddenSlides>0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Plaza</vt:lpstr>
      <vt:lpstr>Hluboké neuronové sítě  Is Deep the new Black?</vt:lpstr>
      <vt:lpstr>Prezentace aplikace PowerPoint</vt:lpstr>
      <vt:lpstr>1957: Perceptron (Rosenblatt)</vt:lpstr>
      <vt:lpstr>Více jednotek v 1 vrstvě</vt:lpstr>
      <vt:lpstr>Mark 1 - Perceptron</vt:lpstr>
      <vt:lpstr>New York Times</vt:lpstr>
      <vt:lpstr>1969: Omezení perceptronu (Minsky)</vt:lpstr>
      <vt:lpstr>Lineární separabilita</vt:lpstr>
      <vt:lpstr>     A co více vrstev? </vt:lpstr>
      <vt:lpstr>1986: Error Back Propagation (Rumelhart et al a jiní)</vt:lpstr>
      <vt:lpstr>1994: LeNet5 (LeCun) </vt:lpstr>
      <vt:lpstr>Diskrétní konvoluce</vt:lpstr>
      <vt:lpstr>Prezentace aplikace PowerPoint</vt:lpstr>
      <vt:lpstr>2009: GPU  (a dnes Google TPU)</vt:lpstr>
      <vt:lpstr>Výzkum pokročil</vt:lpstr>
      <vt:lpstr>Konvoluční sítě ve velkém</vt:lpstr>
      <vt:lpstr>… např. klasifikaci</vt:lpstr>
      <vt:lpstr>Co se neuronová sít‘ naučila?</vt:lpstr>
      <vt:lpstr>… ne vždy to správné  </vt:lpstr>
      <vt:lpstr>Navíc se nechá oklamat                adversarial examples</vt:lpstr>
      <vt:lpstr>Matoucí obrázky</vt:lpstr>
      <vt:lpstr>2016: Konvoluční sítě a Go</vt:lpstr>
      <vt:lpstr>Závěrem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is the new black</dc:title>
  <dc:creator>Roman Neruda</dc:creator>
  <cp:lastModifiedBy>Petra Vidnerova</cp:lastModifiedBy>
  <cp:revision>32</cp:revision>
  <dcterms:created xsi:type="dcterms:W3CDTF">2017-09-27T08:00:44Z</dcterms:created>
  <dcterms:modified xsi:type="dcterms:W3CDTF">2017-11-01T12:26:35Z</dcterms:modified>
</cp:coreProperties>
</file>