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9" r:id="rId3"/>
    <p:sldId id="279" r:id="rId4"/>
    <p:sldId id="260" r:id="rId5"/>
    <p:sldId id="258" r:id="rId6"/>
    <p:sldId id="266" r:id="rId7"/>
    <p:sldId id="257" r:id="rId8"/>
    <p:sldId id="262" r:id="rId9"/>
    <p:sldId id="274" r:id="rId10"/>
    <p:sldId id="275" r:id="rId11"/>
    <p:sldId id="280" r:id="rId12"/>
    <p:sldId id="276" r:id="rId13"/>
    <p:sldId id="278" r:id="rId14"/>
    <p:sldId id="281" r:id="rId15"/>
    <p:sldId id="277" r:id="rId16"/>
    <p:sldId id="263" r:id="rId17"/>
    <p:sldId id="271" r:id="rId18"/>
    <p:sldId id="273" r:id="rId19"/>
    <p:sldId id="272" r:id="rId20"/>
    <p:sldId id="283" r:id="rId21"/>
    <p:sldId id="286" r:id="rId22"/>
    <p:sldId id="285" r:id="rId23"/>
    <p:sldId id="284" r:id="rId24"/>
    <p:sldId id="287" r:id="rId25"/>
    <p:sldId id="288" r:id="rId26"/>
    <p:sldId id="264" r:id="rId27"/>
    <p:sldId id="289" r:id="rId28"/>
    <p:sldId id="290" r:id="rId29"/>
    <p:sldId id="291" r:id="rId30"/>
    <p:sldId id="292" r:id="rId31"/>
    <p:sldId id="293" r:id="rId32"/>
    <p:sldId id="29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>
        <p:scale>
          <a:sx n="83" d="100"/>
          <a:sy n="83" d="100"/>
        </p:scale>
        <p:origin x="-74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06179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0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9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5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41008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7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1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1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3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251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840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442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11" orient="horz" pos="1368" userDrawn="1">
          <p15:clr>
            <a:srgbClr val="F26B43"/>
          </p15:clr>
        </p15:guide>
        <p15:guide id="12" orient="horz" pos="1440" userDrawn="1">
          <p15:clr>
            <a:srgbClr val="F26B43"/>
          </p15:clr>
        </p15:guide>
        <p15:guide id="13" orient="horz" pos="3696" userDrawn="1">
          <p15:clr>
            <a:srgbClr val="F26B43"/>
          </p15:clr>
        </p15:guide>
        <p15:guide id="14" orient="horz" pos="432" userDrawn="1">
          <p15:clr>
            <a:srgbClr val="F26B43"/>
          </p15:clr>
        </p15:guide>
        <p15:guide id="15" orient="horz" pos="1512" userDrawn="1">
          <p15:clr>
            <a:srgbClr val="F26B43"/>
          </p15:clr>
        </p15:guide>
        <p15:guide id="16" pos="5184" userDrawn="1">
          <p15:clr>
            <a:srgbClr val="F26B43"/>
          </p15:clr>
        </p15:guide>
        <p15:guide id="17" pos="702" userDrawn="1">
          <p15:clr>
            <a:srgbClr val="F26B43"/>
          </p15:clr>
        </p15:guide>
        <p15:guide id="18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327060"/>
            <a:ext cx="6270922" cy="2098226"/>
          </a:xfrm>
        </p:spPr>
        <p:txBody>
          <a:bodyPr/>
          <a:lstStyle/>
          <a:p>
            <a:r>
              <a:rPr lang="cs-CZ" sz="3600" dirty="0">
                <a:latin typeface="Gill Sans MT" panose="020B0502020104020203" pitchFamily="34" charset="0"/>
              </a:rPr>
              <a:t>Metody</a:t>
            </a:r>
            <a:r>
              <a:rPr lang="en-US" sz="3600" dirty="0">
                <a:latin typeface="Gill Sans MT" panose="020B0502020104020203" pitchFamily="34" charset="0"/>
              </a:rPr>
              <a:t> pro </a:t>
            </a:r>
            <a:r>
              <a:rPr lang="cs-CZ" sz="3600" dirty="0">
                <a:latin typeface="Gill Sans MT" panose="020B0502020104020203" pitchFamily="34" charset="0"/>
              </a:rPr>
              <a:t>zefektivnění Evolučních algoritmů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Martin Pilát</a:t>
            </a:r>
            <a:r>
              <a:rPr lang="en-US" dirty="0">
                <a:latin typeface="Garamond" panose="02020404030301010803" pitchFamily="18" charset="0"/>
              </a:rPr>
              <a:t>, KTIML MFF UK</a:t>
            </a:r>
            <a:endParaRPr lang="cs-CZ" dirty="0">
              <a:latin typeface="Garamond" panose="02020404030301010803" pitchFamily="18" charset="0"/>
            </a:endParaRPr>
          </a:p>
          <a:p>
            <a:r>
              <a:rPr lang="en-US" dirty="0" err="1">
                <a:latin typeface="Garamond" panose="02020404030301010803" pitchFamily="18" charset="0"/>
              </a:rPr>
              <a:t>Semin</a:t>
            </a:r>
            <a:r>
              <a:rPr lang="cs-CZ" dirty="0" err="1">
                <a:latin typeface="Garamond" panose="02020404030301010803" pitchFamily="18" charset="0"/>
              </a:rPr>
              <a:t>ář</a:t>
            </a:r>
            <a:r>
              <a:rPr lang="cs-CZ" dirty="0">
                <a:latin typeface="Garamond" panose="02020404030301010803" pitchFamily="18" charset="0"/>
              </a:rPr>
              <a:t> strojového učení a modelování</a:t>
            </a:r>
          </a:p>
          <a:p>
            <a:r>
              <a:rPr lang="cs-CZ" dirty="0">
                <a:latin typeface="Garamond" panose="02020404030301010803" pitchFamily="18" charset="0"/>
              </a:rPr>
              <a:t>2. 3. 2017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37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ill Sans MT" panose="020B0502020104020203" pitchFamily="34" charset="0"/>
              </a:rPr>
              <a:t>Použití preferencí v MOEA</a:t>
            </a:r>
            <a:r>
              <a:rPr lang="en-US" dirty="0" smtClean="0">
                <a:latin typeface="Gill Sans MT" panose="020B0502020104020203" pitchFamily="34" charset="0"/>
              </a:rPr>
              <a:t>/D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Binární preference</a:t>
            </a:r>
          </a:p>
          <a:p>
            <a:pPr lvl="1"/>
            <a:r>
              <a:rPr lang="cs-CZ" i="0" dirty="0">
                <a:latin typeface="Garamond" panose="02020404030301010803" pitchFamily="18" charset="0"/>
              </a:rPr>
              <a:t>Koevoluce vah</a:t>
            </a:r>
          </a:p>
          <a:p>
            <a:pPr lvl="1"/>
            <a:r>
              <a:rPr lang="cs-CZ" i="0" dirty="0">
                <a:latin typeface="Garamond" panose="02020404030301010803" pitchFamily="18" charset="0"/>
              </a:rPr>
              <a:t>V každé generaci drobná perturbace vah, pro každou váhu určení nejlepšího jedince z aktuální populace a preference váhy, která odpovídá preferovanějšímu jedinci</a:t>
            </a:r>
          </a:p>
          <a:p>
            <a:r>
              <a:rPr lang="cs-CZ" i="0" dirty="0">
                <a:latin typeface="Garamond" panose="02020404030301010803" pitchFamily="18" charset="0"/>
              </a:rPr>
              <a:t>Specifikace preference pomocí funkce</a:t>
            </a:r>
          </a:p>
          <a:p>
            <a:pPr lvl="1"/>
            <a:r>
              <a:rPr lang="cs-CZ" i="0" dirty="0">
                <a:latin typeface="Garamond" panose="02020404030301010803" pitchFamily="18" charset="0"/>
              </a:rPr>
              <a:t>Optimalizace vah tak, aby maximalizovaly zvolenou funkci</a:t>
            </a:r>
          </a:p>
          <a:p>
            <a:pPr lvl="1"/>
            <a:r>
              <a:rPr lang="cs-CZ" i="0" dirty="0">
                <a:latin typeface="Garamond" panose="02020404030301010803" pitchFamily="18" charset="0"/>
              </a:rPr>
              <a:t>Interpolace nedominovaných řešení a hledání optimální polohy řešení na interpolované nedominované frontě pomocí gradientního algoritmu </a:t>
            </a:r>
            <a:endParaRPr lang="en-US" i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93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215" y="109059"/>
            <a:ext cx="7619779" cy="5736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9849" y="5914239"/>
            <a:ext cx="5402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Zjemnění preference uživatele pro lepší informovanost evolučního algoritmu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6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71" y="335559"/>
            <a:ext cx="8356272" cy="615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80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59" y="352337"/>
            <a:ext cx="8143950" cy="611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78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Ladění vah pro funkci na množině řešení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sz="2800" dirty="0"/>
                  <a:t>Aktuální nedominovaná fronta je aproximována kubickým </a:t>
                </a:r>
                <a:r>
                  <a:rPr lang="cs-CZ" sz="2800" dirty="0" err="1"/>
                  <a:t>splinem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cs-CZ" sz="2800" dirty="0"/>
                  <a:t>Vyřeší se</a:t>
                </a:r>
                <a:endParaRPr lang="en-US" sz="2800" dirty="0"/>
              </a:p>
              <a:p>
                <a:pPr marL="82296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⊆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e>
                                  </m:d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d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𝑈𝑂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({</m:t>
                              </m:r>
                              <m:d>
                                <m:dPr>
                                  <m:endChr m:val="}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cs-CZ" sz="2800" dirty="0"/>
              </a:p>
              <a:p>
                <a:r>
                  <a:rPr lang="cs-CZ" sz="2800" dirty="0"/>
                  <a:t>Nastavení vah tak, že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sz="2800" dirty="0"/>
                  <a:t> je optimum</a:t>
                </a:r>
                <a:endParaRPr lang="en-US" sz="2800" dirty="0"/>
              </a:p>
              <a:p>
                <a:pPr marL="82296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1/(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1/(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82296" indent="0" algn="ctr">
                  <a:buNone/>
                </a:pPr>
                <a:endParaRPr lang="cs-CZ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9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465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252" y="310394"/>
            <a:ext cx="8196467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17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P</a:t>
            </a:r>
            <a:r>
              <a:rPr lang="cs-CZ" dirty="0" err="1">
                <a:latin typeface="Gill Sans MT" panose="020B0502020104020203" pitchFamily="34" charset="0"/>
              </a:rPr>
              <a:t>říklad</a:t>
            </a:r>
            <a:r>
              <a:rPr lang="cs-CZ" dirty="0">
                <a:latin typeface="Gill Sans MT" panose="020B0502020104020203" pitchFamily="34" charset="0"/>
              </a:rPr>
              <a:t> 2</a:t>
            </a:r>
            <a:r>
              <a:rPr lang="cs-CZ" dirty="0" smtClean="0">
                <a:latin typeface="Gill Sans MT" panose="020B0502020104020203" pitchFamily="34" charset="0"/>
              </a:rPr>
              <a:t> </a:t>
            </a:r>
            <a:r>
              <a:rPr lang="cs-CZ" dirty="0">
                <a:latin typeface="Gill Sans MT" panose="020B0502020104020203" pitchFamily="34" charset="0"/>
              </a:rPr>
              <a:t>– Náhradní modely v genetickém programování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V genetickém programování jsou jedinci reprezentováni jako stromy</a:t>
            </a:r>
          </a:p>
          <a:p>
            <a:r>
              <a:rPr lang="cs-CZ" dirty="0">
                <a:latin typeface="Garamond" panose="02020404030301010803" pitchFamily="18" charset="0"/>
              </a:rPr>
              <a:t>Vyhodnocení stromu může trvat dlouho (například pokud strom reprezentuje chování robota)</a:t>
            </a:r>
          </a:p>
          <a:p>
            <a:r>
              <a:rPr lang="cs-CZ" dirty="0">
                <a:latin typeface="Garamond" panose="02020404030301010803" pitchFamily="18" charset="0"/>
              </a:rPr>
              <a:t>Chtěli bychom použít náhradní modely</a:t>
            </a:r>
          </a:p>
          <a:p>
            <a:pPr lvl="1"/>
            <a:r>
              <a:rPr lang="cs-CZ" i="0" dirty="0">
                <a:latin typeface="Garamond" panose="02020404030301010803" pitchFamily="18" charset="0"/>
              </a:rPr>
              <a:t>Potřebujeme tedy množinu příznaků, na kterých můžeme model trénovat</a:t>
            </a:r>
          </a:p>
        </p:txBody>
      </p:sp>
    </p:spTree>
    <p:extLst>
      <p:ext uri="{BB962C8B-B14F-4D97-AF65-F5344CB8AC3E}">
        <p14:creationId xmlns:p14="http://schemas.microsoft.com/office/powerpoint/2010/main" val="499758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ill Sans MT" panose="020B0502020104020203" pitchFamily="34" charset="0"/>
              </a:rPr>
              <a:t>Příznaky pro náhradní model v genetickém programování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Příznaky by měly být snadno spočitatelné bez nutnosti vyhodnocovat strom (tj. jen ze statické analýzy stromu)</a:t>
            </a:r>
          </a:p>
          <a:p>
            <a:r>
              <a:rPr lang="cs-CZ" i="0" dirty="0">
                <a:latin typeface="Garamond" panose="02020404030301010803" pitchFamily="18" charset="0"/>
              </a:rPr>
              <a:t>Množina příznaků</a:t>
            </a:r>
          </a:p>
          <a:p>
            <a:pPr lvl="1"/>
            <a:r>
              <a:rPr lang="cs-CZ" i="0" dirty="0">
                <a:latin typeface="Garamond" panose="02020404030301010803" pitchFamily="18" charset="0"/>
              </a:rPr>
              <a:t>Příznaky o stromě – </a:t>
            </a:r>
            <a:r>
              <a:rPr lang="cs-CZ" b="1" i="0" dirty="0">
                <a:latin typeface="Garamond" panose="02020404030301010803" pitchFamily="18" charset="0"/>
              </a:rPr>
              <a:t>hloubka, počet uzlů</a:t>
            </a:r>
          </a:p>
          <a:p>
            <a:pPr lvl="1"/>
            <a:r>
              <a:rPr lang="cs-CZ" i="0" dirty="0">
                <a:latin typeface="Garamond" panose="02020404030301010803" pitchFamily="18" charset="0"/>
              </a:rPr>
              <a:t>Příznaky o konstantách – počet (různých) konstant, maximum, minimum, průměr</a:t>
            </a:r>
          </a:p>
          <a:p>
            <a:pPr lvl="1"/>
            <a:r>
              <a:rPr lang="cs-CZ" i="0" dirty="0">
                <a:latin typeface="Garamond" panose="02020404030301010803" pitchFamily="18" charset="0"/>
              </a:rPr>
              <a:t>Příznaky o argumentech a </a:t>
            </a:r>
            <a:r>
              <a:rPr lang="cs-CZ" i="0" dirty="0" err="1">
                <a:latin typeface="Garamond" panose="02020404030301010803" pitchFamily="18" charset="0"/>
              </a:rPr>
              <a:t>neterminálech</a:t>
            </a:r>
            <a:r>
              <a:rPr lang="cs-CZ" i="0" dirty="0">
                <a:latin typeface="Garamond" panose="02020404030301010803" pitchFamily="18" charset="0"/>
              </a:rPr>
              <a:t> – </a:t>
            </a:r>
            <a:r>
              <a:rPr lang="cs-CZ" b="1" i="0" dirty="0">
                <a:latin typeface="Garamond" panose="02020404030301010803" pitchFamily="18" charset="0"/>
              </a:rPr>
              <a:t>počet použití</a:t>
            </a:r>
          </a:p>
          <a:p>
            <a:pPr lvl="1"/>
            <a:r>
              <a:rPr lang="cs-CZ" i="0" dirty="0">
                <a:latin typeface="Garamond" panose="02020404030301010803" pitchFamily="18" charset="0"/>
              </a:rPr>
              <a:t>Příznaky o rodičích – minimální, průměrná a maximální fitness</a:t>
            </a:r>
          </a:p>
        </p:txBody>
      </p:sp>
    </p:spTree>
    <p:extLst>
      <p:ext uri="{BB962C8B-B14F-4D97-AF65-F5344CB8AC3E}">
        <p14:creationId xmlns:p14="http://schemas.microsoft.com/office/powerpoint/2010/main" val="1036974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476" y="755010"/>
            <a:ext cx="8347689" cy="524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80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P</a:t>
            </a:r>
            <a:r>
              <a:rPr lang="cs-CZ" dirty="0" err="1">
                <a:latin typeface="Gill Sans MT" panose="020B0502020104020203" pitchFamily="34" charset="0"/>
              </a:rPr>
              <a:t>říklad</a:t>
            </a:r>
            <a:r>
              <a:rPr lang="cs-CZ" dirty="0">
                <a:latin typeface="Gill Sans MT" panose="020B0502020104020203" pitchFamily="34" charset="0"/>
              </a:rPr>
              <a:t> </a:t>
            </a:r>
            <a:r>
              <a:rPr lang="cs-CZ" dirty="0" smtClean="0">
                <a:latin typeface="Gill Sans MT" panose="020B0502020104020203" pitchFamily="34" charset="0"/>
              </a:rPr>
              <a:t>3 </a:t>
            </a:r>
            <a:r>
              <a:rPr lang="cs-CZ" dirty="0">
                <a:latin typeface="Gill Sans MT" panose="020B0502020104020203" pitchFamily="34" charset="0"/>
              </a:rPr>
              <a:t>– Prolínání generací pro lepší paralelizaci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0" dirty="0">
                <a:latin typeface="Garamond" panose="02020404030301010803" pitchFamily="18" charset="0"/>
              </a:rPr>
              <a:t>V některých případech se pomalým vyhodnocením nedá vyhnout</a:t>
            </a:r>
          </a:p>
          <a:p>
            <a:r>
              <a:rPr lang="cs-CZ" dirty="0">
                <a:latin typeface="Garamond" panose="02020404030301010803" pitchFamily="18" charset="0"/>
              </a:rPr>
              <a:t>Pomáhá paralelizace, tj. počítat více vyhodnocení najednou</a:t>
            </a:r>
          </a:p>
          <a:p>
            <a:r>
              <a:rPr lang="cs-CZ" i="0" dirty="0">
                <a:latin typeface="Garamond" panose="02020404030301010803" pitchFamily="18" charset="0"/>
              </a:rPr>
              <a:t>Problém je, když každé vyhodnocení trvá jinak dlouho </a:t>
            </a:r>
            <a:r>
              <a:rPr lang="en-US" dirty="0">
                <a:latin typeface="Garamond" panose="02020404030301010803" pitchFamily="18" charset="0"/>
              </a:rPr>
              <a:t>– </a:t>
            </a:r>
            <a:r>
              <a:rPr lang="en-US" dirty="0" err="1">
                <a:latin typeface="Garamond" panose="02020404030301010803" pitchFamily="18" charset="0"/>
              </a:rPr>
              <a:t>evoluce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mus</a:t>
            </a:r>
            <a:r>
              <a:rPr lang="cs-CZ" dirty="0">
                <a:latin typeface="Garamond" panose="02020404030301010803" pitchFamily="18" charset="0"/>
              </a:rPr>
              <a:t>í čekat na nejpomalejší vyhodnocení v každé generaci</a:t>
            </a:r>
          </a:p>
          <a:p>
            <a:r>
              <a:rPr lang="cs-CZ" i="0" dirty="0">
                <a:latin typeface="Garamond" panose="02020404030301010803" pitchFamily="18" charset="0"/>
              </a:rPr>
              <a:t>Vytížení CPU může být i menší než 50</a:t>
            </a:r>
            <a:r>
              <a:rPr lang="en-US" i="0" dirty="0">
                <a:latin typeface="Garamond" panose="02020404030301010803" pitchFamily="18" charset="0"/>
              </a:rPr>
              <a:t> %.</a:t>
            </a:r>
          </a:p>
          <a:p>
            <a:r>
              <a:rPr lang="en-US" dirty="0">
                <a:latin typeface="Garamond" panose="02020404030301010803" pitchFamily="18" charset="0"/>
              </a:rPr>
              <a:t>D</a:t>
            </a:r>
            <a:r>
              <a:rPr lang="cs-CZ" dirty="0">
                <a:latin typeface="Garamond" panose="02020404030301010803" pitchFamily="18" charset="0"/>
              </a:rPr>
              <a:t>á se řešit asynchronní evolucí, ale ta má </a:t>
            </a:r>
            <a:r>
              <a:rPr lang="cs-CZ" dirty="0" err="1">
                <a:latin typeface="Garamond" panose="02020404030301010803" pitchFamily="18" charset="0"/>
              </a:rPr>
              <a:t>bias</a:t>
            </a:r>
            <a:r>
              <a:rPr lang="cs-CZ" dirty="0">
                <a:latin typeface="Garamond" panose="02020404030301010803" pitchFamily="18" charset="0"/>
              </a:rPr>
              <a:t> k rychlejším jedincům</a:t>
            </a:r>
            <a:endParaRPr lang="cs-CZ" i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0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Co </a:t>
            </a:r>
            <a:r>
              <a:rPr lang="cs-CZ" dirty="0">
                <a:latin typeface="Gill Sans MT" panose="020B0502020104020203" pitchFamily="34" charset="0"/>
              </a:rPr>
              <a:t>jsou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r>
              <a:rPr lang="cs-CZ" dirty="0">
                <a:latin typeface="Gill Sans MT" panose="020B0502020104020203" pitchFamily="34" charset="0"/>
              </a:rPr>
              <a:t>evoluční algoritmy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Prohledávací</a:t>
            </a:r>
            <a:r>
              <a:rPr lang="en-US" dirty="0">
                <a:latin typeface="Garamond" panose="02020404030301010803" pitchFamily="18" charset="0"/>
              </a:rPr>
              <a:t>/</a:t>
            </a:r>
            <a:r>
              <a:rPr lang="cs-CZ" dirty="0">
                <a:latin typeface="Garamond" panose="02020404030301010803" pitchFamily="18" charset="0"/>
              </a:rPr>
              <a:t>optimalizační algoritmy založené na populaci jedinců</a:t>
            </a:r>
          </a:p>
          <a:p>
            <a:r>
              <a:rPr lang="cs-CZ" dirty="0">
                <a:latin typeface="Garamond" panose="02020404030301010803" pitchFamily="18" charset="0"/>
              </a:rPr>
              <a:t>Motivace biologickou evolucí</a:t>
            </a:r>
          </a:p>
          <a:p>
            <a:r>
              <a:rPr lang="cs-CZ" dirty="0">
                <a:latin typeface="Garamond" panose="02020404030301010803" pitchFamily="18" charset="0"/>
              </a:rPr>
              <a:t>V každé iteraci (generaci)</a:t>
            </a:r>
          </a:p>
          <a:p>
            <a:pPr lvl="1"/>
            <a:r>
              <a:rPr lang="cs-CZ" sz="1800" i="0" dirty="0">
                <a:latin typeface="Garamond" panose="02020404030301010803" pitchFamily="18" charset="0"/>
              </a:rPr>
              <a:t>Výběr jedinců pro křížení a jejich křížení</a:t>
            </a:r>
          </a:p>
          <a:p>
            <a:pPr lvl="1"/>
            <a:r>
              <a:rPr lang="cs-CZ" sz="1800" i="0" dirty="0">
                <a:latin typeface="Garamond" panose="02020404030301010803" pitchFamily="18" charset="0"/>
              </a:rPr>
              <a:t>Mutace</a:t>
            </a:r>
          </a:p>
          <a:p>
            <a:pPr lvl="1"/>
            <a:r>
              <a:rPr lang="cs-CZ" sz="1800" i="0" dirty="0">
                <a:latin typeface="Garamond" panose="02020404030301010803" pitchFamily="18" charset="0"/>
              </a:rPr>
              <a:t>Vyhodnocení jedinců</a:t>
            </a:r>
          </a:p>
          <a:p>
            <a:pPr lvl="1"/>
            <a:r>
              <a:rPr lang="cs-CZ" sz="1800" i="0" dirty="0">
                <a:latin typeface="Garamond" panose="02020404030301010803" pitchFamily="18" charset="0"/>
              </a:rPr>
              <a:t>Selekce jedinců do další iterace</a:t>
            </a:r>
          </a:p>
        </p:txBody>
      </p:sp>
    </p:spTree>
    <p:extLst>
      <p:ext uri="{BB962C8B-B14F-4D97-AF65-F5344CB8AC3E}">
        <p14:creationId xmlns:p14="http://schemas.microsoft.com/office/powerpoint/2010/main" val="466721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ill Sans MT" panose="020B0502020104020203" pitchFamily="34" charset="0"/>
              </a:rPr>
              <a:t>Co potřebujeme pro vygenerování jedince</a:t>
            </a:r>
            <a:r>
              <a:rPr lang="en-US" dirty="0">
                <a:latin typeface="Gill Sans MT" panose="020B0502020104020203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0" dirty="0">
                <a:latin typeface="Garamond" panose="02020404030301010803" pitchFamily="18" charset="0"/>
              </a:rPr>
              <a:t>Stačí nám z</a:t>
            </a:r>
            <a:r>
              <a:rPr lang="cs-CZ" dirty="0">
                <a:latin typeface="Garamond" panose="02020404030301010803" pitchFamily="18" charset="0"/>
              </a:rPr>
              <a:t>nát jeho rodiče</a:t>
            </a:r>
            <a:endParaRPr lang="cs-CZ" i="0" dirty="0">
              <a:latin typeface="Garamond" panose="02020404030301010803" pitchFamily="18" charset="0"/>
            </a:endParaRPr>
          </a:p>
          <a:p>
            <a:r>
              <a:rPr lang="cs-CZ" dirty="0">
                <a:latin typeface="Garamond" panose="02020404030301010803" pitchFamily="18" charset="0"/>
              </a:rPr>
              <a:t>To ale neznamená, že nutně musíme vyhodnotit celou předchozí generaci (záleží na selekci)</a:t>
            </a:r>
          </a:p>
          <a:p>
            <a:r>
              <a:rPr lang="en-US" dirty="0">
                <a:latin typeface="Garamond" panose="02020404030301010803" pitchFamily="18" charset="0"/>
              </a:rPr>
              <a:t>P</a:t>
            </a:r>
            <a:r>
              <a:rPr lang="cs-CZ" dirty="0" err="1">
                <a:latin typeface="Garamond" panose="02020404030301010803" pitchFamily="18" charset="0"/>
              </a:rPr>
              <a:t>ři</a:t>
            </a:r>
            <a:r>
              <a:rPr lang="cs-CZ" dirty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(</a:t>
            </a:r>
            <a:r>
              <a:rPr lang="el-GR" dirty="0">
                <a:latin typeface="Garamond" panose="02020404030301010803" pitchFamily="18" charset="0"/>
                <a:cs typeface="Calibri" panose="020F0502020204030204" pitchFamily="34" charset="0"/>
              </a:rPr>
              <a:t>λ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, </a:t>
            </a:r>
            <a:r>
              <a:rPr lang="el-GR" dirty="0">
                <a:latin typeface="Garamond" panose="02020404030301010803" pitchFamily="18" charset="0"/>
                <a:cs typeface="Calibri" panose="020F0502020204030204" pitchFamily="34" charset="0"/>
              </a:rPr>
              <a:t>λ</a:t>
            </a:r>
            <a:r>
              <a:rPr lang="en-US" dirty="0">
                <a:latin typeface="Garamond" panose="02020404030301010803" pitchFamily="18" charset="0"/>
              </a:rPr>
              <a:t>)</a:t>
            </a:r>
            <a:r>
              <a:rPr lang="cs-CZ" dirty="0">
                <a:latin typeface="Garamond" panose="02020404030301010803" pitchFamily="18" charset="0"/>
              </a:rPr>
              <a:t> selekci stačí vytvořit jedince, ty jsou rovnou rodiče (potřebujeme je vyhodnotit v rodičovské selekci v další generaci)</a:t>
            </a:r>
          </a:p>
          <a:p>
            <a:pPr lvl="1"/>
            <a:r>
              <a:rPr lang="cs-CZ" i="0" dirty="0">
                <a:latin typeface="Garamond" panose="02020404030301010803" pitchFamily="18" charset="0"/>
              </a:rPr>
              <a:t>Nepotřebujeme ani všechny…</a:t>
            </a:r>
          </a:p>
          <a:p>
            <a:r>
              <a:rPr lang="cs-CZ" dirty="0">
                <a:latin typeface="Garamond" panose="02020404030301010803" pitchFamily="18" charset="0"/>
              </a:rPr>
              <a:t>Při </a:t>
            </a:r>
            <a:r>
              <a:rPr lang="en-US" dirty="0">
                <a:latin typeface="Garamond" panose="02020404030301010803" pitchFamily="18" charset="0"/>
              </a:rPr>
              <a:t>(</a:t>
            </a:r>
            <a:r>
              <a:rPr lang="el-GR" dirty="0">
                <a:latin typeface="Garamond" panose="02020404030301010803" pitchFamily="18" charset="0"/>
                <a:cs typeface="Calibri" panose="020F0502020204030204" pitchFamily="34" charset="0"/>
              </a:rPr>
              <a:t>λ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 + </a:t>
            </a:r>
            <a:r>
              <a:rPr lang="el-GR" dirty="0">
                <a:latin typeface="Garamond" panose="02020404030301010803" pitchFamily="18" charset="0"/>
                <a:cs typeface="Calibri" panose="020F0502020204030204" pitchFamily="34" charset="0"/>
              </a:rPr>
              <a:t>λ</a:t>
            </a:r>
            <a:r>
              <a:rPr lang="en-US" dirty="0">
                <a:latin typeface="Garamond" panose="02020404030301010803" pitchFamily="18" charset="0"/>
              </a:rPr>
              <a:t>) </a:t>
            </a:r>
            <a:r>
              <a:rPr lang="en-US" dirty="0" err="1">
                <a:latin typeface="Garamond" panose="02020404030301010803" pitchFamily="18" charset="0"/>
              </a:rPr>
              <a:t>sta</a:t>
            </a:r>
            <a:r>
              <a:rPr lang="cs-CZ" dirty="0">
                <a:latin typeface="Garamond" panose="02020404030301010803" pitchFamily="18" charset="0"/>
              </a:rPr>
              <a:t>čí mít více než </a:t>
            </a:r>
            <a:r>
              <a:rPr lang="el-GR" dirty="0">
                <a:latin typeface="Garamond" panose="02020404030301010803" pitchFamily="18" charset="0"/>
                <a:cs typeface="Calibri" panose="020F0502020204030204" pitchFamily="34" charset="0"/>
              </a:rPr>
              <a:t>λ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Garamond" panose="02020404030301010803" pitchFamily="18" charset="0"/>
                <a:cs typeface="Calibri" panose="020F0502020204030204" pitchFamily="34" charset="0"/>
              </a:rPr>
              <a:t>vyhodnocen</a:t>
            </a:r>
            <a:r>
              <a:rPr lang="cs-CZ" dirty="0" err="1">
                <a:latin typeface="Garamond" panose="02020404030301010803" pitchFamily="18" charset="0"/>
                <a:cs typeface="Calibri" panose="020F0502020204030204" pitchFamily="34" charset="0"/>
              </a:rPr>
              <a:t>ých</a:t>
            </a:r>
            <a:r>
              <a:rPr lang="cs-CZ" dirty="0">
                <a:latin typeface="Garamond" panose="02020404030301010803" pitchFamily="18" charset="0"/>
                <a:cs typeface="Calibri" panose="020F0502020204030204" pitchFamily="34" charset="0"/>
              </a:rPr>
              <a:t> rodičů a potomků a zase známe nějaké rodiče </a:t>
            </a:r>
            <a:endParaRPr lang="cs-CZ" i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14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(</a:t>
            </a:r>
            <a:r>
              <a:rPr lang="el-GR" dirty="0">
                <a:latin typeface="Garamond" panose="02020404030301010803" pitchFamily="18" charset="0"/>
                <a:cs typeface="Calibri" panose="020F0502020204030204" pitchFamily="34" charset="0"/>
              </a:rPr>
              <a:t>λ</a:t>
            </a:r>
            <a:r>
              <a:rPr lang="en-US" dirty="0">
                <a:latin typeface="Gill Sans MT" panose="020B0502020104020203" pitchFamily="34" charset="0"/>
                <a:cs typeface="Calibri" panose="020F0502020204030204" pitchFamily="34" charset="0"/>
              </a:rPr>
              <a:t>, </a:t>
            </a:r>
            <a:r>
              <a:rPr lang="el-GR" dirty="0">
                <a:latin typeface="Garamond" panose="02020404030301010803" pitchFamily="18" charset="0"/>
                <a:cs typeface="Calibri" panose="020F0502020204030204" pitchFamily="34" charset="0"/>
              </a:rPr>
              <a:t>λ</a:t>
            </a:r>
            <a:r>
              <a:rPr lang="en-US" dirty="0">
                <a:latin typeface="Gill Sans MT" panose="020B0502020104020203" pitchFamily="34" charset="0"/>
              </a:rPr>
              <a:t>) a </a:t>
            </a:r>
            <a:r>
              <a:rPr lang="en-US" dirty="0" err="1">
                <a:latin typeface="Gill Sans MT" panose="020B0502020104020203" pitchFamily="34" charset="0"/>
              </a:rPr>
              <a:t>turnajov</a:t>
            </a:r>
            <a:r>
              <a:rPr lang="cs-CZ" dirty="0">
                <a:latin typeface="Gill Sans MT" panose="020B0502020104020203" pitchFamily="34" charset="0"/>
              </a:rPr>
              <a:t>á rodičovská selekce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 err="1">
                <a:latin typeface="Garamond" panose="02020404030301010803" pitchFamily="18" charset="0"/>
              </a:rPr>
              <a:t>Hod</a:t>
            </a:r>
            <a:r>
              <a:rPr lang="cs-CZ" i="0" dirty="0">
                <a:latin typeface="Garamond" panose="02020404030301010803" pitchFamily="18" charset="0"/>
              </a:rPr>
              <a:t>í se rozdělit turnaj na dvě části – náhodný výběr dvojic pro porovnání (indexy) a samotné porovnání</a:t>
            </a:r>
          </a:p>
          <a:p>
            <a:r>
              <a:rPr lang="cs-CZ" dirty="0">
                <a:latin typeface="Garamond" panose="02020404030301010803" pitchFamily="18" charset="0"/>
              </a:rPr>
              <a:t>Po vyhodnocení jedince kontrola, jestli už jsou v generaci vyhodnoceni oba jedinci z nějaké dvojice, pokud ano dokončení turnaje</a:t>
            </a:r>
          </a:p>
          <a:p>
            <a:r>
              <a:rPr lang="cs-CZ" i="0" dirty="0">
                <a:latin typeface="Garamond" panose="02020404030301010803" pitchFamily="18" charset="0"/>
              </a:rPr>
              <a:t>Po dokončení turnaje kontrola, jestli už jsou někde oba rodiče, pokud ano vytvoření nového jedince a odeslání k vyhodnocení (pokud je třeba v další generaci, poznáme, podle toho, jestli je v nějaké dvojici pro turnaj)</a:t>
            </a:r>
          </a:p>
        </p:txBody>
      </p:sp>
    </p:spTree>
    <p:extLst>
      <p:ext uri="{BB962C8B-B14F-4D97-AF65-F5344CB8AC3E}">
        <p14:creationId xmlns:p14="http://schemas.microsoft.com/office/powerpoint/2010/main" val="1751078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(</a:t>
            </a:r>
            <a:r>
              <a:rPr lang="el-GR" dirty="0">
                <a:latin typeface="Garamond" panose="02020404030301010803" pitchFamily="18" charset="0"/>
                <a:cs typeface="Calibri" panose="020F0502020204030204" pitchFamily="34" charset="0"/>
              </a:rPr>
              <a:t>λ</a:t>
            </a:r>
            <a:r>
              <a:rPr lang="cs-CZ" dirty="0"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  <a:cs typeface="Calibri" panose="020F0502020204030204" pitchFamily="34" charset="0"/>
              </a:rPr>
              <a:t>+ </a:t>
            </a:r>
            <a:r>
              <a:rPr lang="el-GR" dirty="0">
                <a:latin typeface="Garamond" panose="02020404030301010803" pitchFamily="18" charset="0"/>
                <a:cs typeface="Calibri" panose="020F0502020204030204" pitchFamily="34" charset="0"/>
              </a:rPr>
              <a:t>λ</a:t>
            </a:r>
            <a:r>
              <a:rPr lang="en-US" dirty="0">
                <a:latin typeface="Gill Sans MT" panose="020B0502020104020203" pitchFamily="34" charset="0"/>
              </a:rPr>
              <a:t>)</a:t>
            </a:r>
            <a:r>
              <a:rPr lang="cs-CZ" dirty="0">
                <a:latin typeface="Gill Sans MT" panose="020B0502020104020203" pitchFamily="34" charset="0"/>
              </a:rPr>
              <a:t> a turnajová rodičovská selekce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Kvůli </a:t>
            </a:r>
            <a:r>
              <a:rPr lang="en-US" dirty="0">
                <a:latin typeface="Garamond" panose="02020404030301010803" pitchFamily="18" charset="0"/>
              </a:rPr>
              <a:t>+ </a:t>
            </a:r>
            <a:r>
              <a:rPr lang="en-US" dirty="0" err="1">
                <a:latin typeface="Garamond" panose="02020404030301010803" pitchFamily="18" charset="0"/>
              </a:rPr>
              <a:t>selekci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cs-CZ" dirty="0">
                <a:latin typeface="Garamond" panose="02020404030301010803" pitchFamily="18" charset="0"/>
              </a:rPr>
              <a:t>potřebujeme vyhodnotit všechny jedince</a:t>
            </a:r>
          </a:p>
          <a:p>
            <a:r>
              <a:rPr lang="cs-CZ" i="0" dirty="0">
                <a:latin typeface="Garamond" panose="02020404030301010803" pitchFamily="18" charset="0"/>
              </a:rPr>
              <a:t>J</a:t>
            </a:r>
            <a:r>
              <a:rPr lang="cs-CZ" dirty="0">
                <a:latin typeface="Garamond" panose="02020404030301010803" pitchFamily="18" charset="0"/>
              </a:rPr>
              <a:t>akmile je vyhodnoceno alespoň </a:t>
            </a:r>
            <a:r>
              <a:rPr lang="el-GR" dirty="0">
                <a:latin typeface="Garamond" panose="02020404030301010803" pitchFamily="18" charset="0"/>
                <a:cs typeface="Calibri" panose="020F0502020204030204" pitchFamily="34" charset="0"/>
              </a:rPr>
              <a:t>λ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cs-CZ" dirty="0">
                <a:latin typeface="Garamond" panose="02020404030301010803" pitchFamily="18" charset="0"/>
              </a:rPr>
              <a:t>jedinců, o některých víme, že se určitě dostanou do další generace, přidáme je tedy</a:t>
            </a:r>
          </a:p>
          <a:p>
            <a:r>
              <a:rPr lang="cs-CZ" dirty="0">
                <a:latin typeface="Garamond" panose="02020404030301010803" pitchFamily="18" charset="0"/>
              </a:rPr>
              <a:t>Zkontrolujeme jestli nějaká dvojice pro selekci je kompletní, pokud ano, dokončíme selekci</a:t>
            </a:r>
          </a:p>
          <a:p>
            <a:r>
              <a:rPr lang="cs-CZ" i="0" dirty="0">
                <a:latin typeface="Garamond" panose="02020404030301010803" pitchFamily="18" charset="0"/>
              </a:rPr>
              <a:t>Je-li celá dvojice pro operátory, provedeme je, vytvoříme jedince a pošleme k vyhodnocení</a:t>
            </a:r>
          </a:p>
        </p:txBody>
      </p:sp>
    </p:spTree>
    <p:extLst>
      <p:ext uri="{BB962C8B-B14F-4D97-AF65-F5344CB8AC3E}">
        <p14:creationId xmlns:p14="http://schemas.microsoft.com/office/powerpoint/2010/main" val="150044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40328"/>
          </a:xfrm>
        </p:spPr>
        <p:txBody>
          <a:bodyPr/>
          <a:lstStyle/>
          <a:p>
            <a:r>
              <a:rPr lang="cs-CZ">
                <a:latin typeface="Gill Sans MT" panose="020B0502020104020203" pitchFamily="34" charset="0"/>
              </a:rPr>
              <a:t>Prolínání generací graficky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350" y="1742376"/>
            <a:ext cx="3733800" cy="2990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022" y="1742376"/>
            <a:ext cx="3876675" cy="2962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9449" y="5049474"/>
            <a:ext cx="7357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Garamond" panose="02020404030301010803" pitchFamily="18" charset="0"/>
              </a:rPr>
              <a:t>Konstantní fitness funkce, exponenciální rozdělení dob vyhodnocení, (100, 100), 30 CPU</a:t>
            </a:r>
            <a:endParaRPr lang="en-U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017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32432"/>
            <a:ext cx="7200900" cy="1145846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Gill Sans MT" panose="020B0502020104020203" pitchFamily="34" charset="0"/>
              </a:rPr>
              <a:t>Porovnání využití CPU – konstantní fitness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10" y="1482625"/>
            <a:ext cx="3451021" cy="2629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973" y="1482625"/>
            <a:ext cx="3423626" cy="2630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10" y="4218963"/>
            <a:ext cx="3486675" cy="26390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5973" y="4568985"/>
            <a:ext cx="34236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Garamond" panose="02020404030301010803" pitchFamily="18" charset="0"/>
              </a:rPr>
              <a:t>Vlevo nahoře – </a:t>
            </a:r>
            <a:r>
              <a:rPr lang="cs-CZ" sz="2000" dirty="0" smtClean="0">
                <a:latin typeface="Garamond" panose="02020404030301010803" pitchFamily="18" charset="0"/>
              </a:rPr>
              <a:t>konstantní </a:t>
            </a:r>
            <a:r>
              <a:rPr lang="cs-CZ" sz="2000" dirty="0">
                <a:latin typeface="Garamond" panose="02020404030301010803" pitchFamily="18" charset="0"/>
              </a:rPr>
              <a:t>doba vyhodnocení</a:t>
            </a:r>
          </a:p>
          <a:p>
            <a:r>
              <a:rPr lang="cs-CZ" sz="2000" dirty="0">
                <a:latin typeface="Garamond" panose="02020404030301010803" pitchFamily="18" charset="0"/>
              </a:rPr>
              <a:t>Vpravo nahoře – uniformně náhodná doba vyhodnocení</a:t>
            </a:r>
          </a:p>
          <a:p>
            <a:r>
              <a:rPr lang="cs-CZ" sz="2000" dirty="0">
                <a:latin typeface="Garamond" panose="02020404030301010803" pitchFamily="18" charset="0"/>
              </a:rPr>
              <a:t>Vlevo dole – exponenciálně </a:t>
            </a:r>
            <a:r>
              <a:rPr lang="cs-CZ" sz="2000" dirty="0" smtClean="0">
                <a:latin typeface="Garamond" panose="02020404030301010803" pitchFamily="18" charset="0"/>
              </a:rPr>
              <a:t>náhodná </a:t>
            </a:r>
            <a:r>
              <a:rPr lang="cs-CZ" sz="2000" dirty="0">
                <a:latin typeface="Garamond" panose="02020404030301010803" pitchFamily="18" charset="0"/>
              </a:rPr>
              <a:t>doba vyhodnocení</a:t>
            </a:r>
            <a:endParaRPr lang="en-U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74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/>
          <a:p>
            <a:r>
              <a:rPr lang="cs-CZ" dirty="0">
                <a:latin typeface="Gill Sans MT" panose="020B0502020104020203" pitchFamily="34" charset="0"/>
              </a:rPr>
              <a:t>Porovnání s asynchronní evolucí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5340197"/>
            <a:ext cx="7200900" cy="10695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latin typeface="Garamond" panose="02020404030301010803" pitchFamily="18" charset="0"/>
              </a:rPr>
              <a:t>Rastrigin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dirty="0" err="1">
                <a:latin typeface="Garamond" panose="02020404030301010803" pitchFamily="18" charset="0"/>
              </a:rPr>
              <a:t>doba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vyhodnocen</a:t>
            </a:r>
            <a:r>
              <a:rPr lang="cs-CZ" dirty="0">
                <a:latin typeface="Garamond" panose="02020404030301010803" pitchFamily="18" charset="0"/>
              </a:rPr>
              <a:t>í negativně korelovaná s fitness</a:t>
            </a:r>
            <a:endParaRPr lang="cs-CZ" i="0" dirty="0"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2171700"/>
            <a:ext cx="38100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70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ill Sans MT" panose="020B0502020104020203" pitchFamily="34" charset="0"/>
              </a:rPr>
              <a:t>Shrnutí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Evoluční algoritmy optimalizují dobře, ale potřebují mnoho vyhodnocení fitness funkce</a:t>
            </a:r>
          </a:p>
          <a:p>
            <a:r>
              <a:rPr lang="cs-CZ" dirty="0">
                <a:latin typeface="Garamond" panose="02020404030301010803" pitchFamily="18" charset="0"/>
              </a:rPr>
              <a:t>V praxi mohou být vyhodnocení drahá, je tedy třeba snížit jejich počet (náhradní modelování), nebo je aspoň využívat rozumně (ladění vah v MOEA</a:t>
            </a:r>
            <a:r>
              <a:rPr lang="en-US" dirty="0">
                <a:latin typeface="Garamond" panose="02020404030301010803" pitchFamily="18" charset="0"/>
              </a:rPr>
              <a:t>/D)</a:t>
            </a:r>
            <a:endParaRPr lang="cs-CZ" dirty="0">
              <a:latin typeface="Garamond" panose="02020404030301010803" pitchFamily="18" charset="0"/>
            </a:endParaRPr>
          </a:p>
          <a:p>
            <a:r>
              <a:rPr lang="cs-CZ" dirty="0">
                <a:latin typeface="Garamond" panose="02020404030301010803" pitchFamily="18" charset="0"/>
              </a:rPr>
              <a:t>Náhradní modely se používají hlavně ve spojité optimalizaci, snažíme se myšlenky přenést do jiných oblastí (GP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cs-CZ" dirty="0" smtClean="0">
                <a:latin typeface="Garamond" panose="02020404030301010803" pitchFamily="18" charset="0"/>
              </a:rPr>
              <a:t>možná kombinatorická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cs-CZ" dirty="0">
                <a:latin typeface="Garamond" panose="02020404030301010803" pitchFamily="18" charset="0"/>
              </a:rPr>
              <a:t>optimalizace)</a:t>
            </a:r>
          </a:p>
          <a:p>
            <a:r>
              <a:rPr lang="cs-CZ" dirty="0">
                <a:latin typeface="Garamond" panose="02020404030301010803" pitchFamily="18" charset="0"/>
              </a:rPr>
              <a:t>V případě různě dlouhých vyhodnocení fitness při paralelizaci pomáhá prolínat generace</a:t>
            </a: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17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>
                <a:latin typeface="Gill Sans MT" panose="020B0502020104020203" pitchFamily="34" charset="0"/>
              </a:rPr>
              <a:t>Bonus </a:t>
            </a:r>
            <a:r>
              <a:rPr lang="cs-CZ" sz="3800" dirty="0">
                <a:latin typeface="Gill Sans MT" panose="020B0502020104020203" pitchFamily="34" charset="0"/>
              </a:rPr>
              <a:t>– </a:t>
            </a:r>
            <a:r>
              <a:rPr lang="en-US" sz="3800" dirty="0" smtClean="0">
                <a:latin typeface="Gill Sans MT" panose="020B0502020104020203" pitchFamily="34" charset="0"/>
              </a:rPr>
              <a:t>N</a:t>
            </a:r>
            <a:r>
              <a:rPr lang="cs-CZ" sz="3800" dirty="0" err="1" smtClean="0">
                <a:latin typeface="Gill Sans MT" panose="020B0502020104020203" pitchFamily="34" charset="0"/>
              </a:rPr>
              <a:t>áhradní</a:t>
            </a:r>
            <a:r>
              <a:rPr lang="cs-CZ" sz="3800" dirty="0" smtClean="0">
                <a:latin typeface="Gill Sans MT" panose="020B0502020104020203" pitchFamily="34" charset="0"/>
              </a:rPr>
              <a:t> model pro MO-CMA-ES</a:t>
            </a:r>
            <a:endParaRPr lang="en-US" sz="3800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MO-CMA-ES </a:t>
            </a:r>
            <a:r>
              <a:rPr lang="cs-CZ" dirty="0">
                <a:latin typeface="Garamond" panose="02020404030301010803" pitchFamily="18" charset="0"/>
              </a:rPr>
              <a:t>je vícekriteriální verze populárního CMA-ES</a:t>
            </a:r>
          </a:p>
          <a:p>
            <a:r>
              <a:rPr lang="cs-CZ" dirty="0">
                <a:latin typeface="Garamond" panose="02020404030301010803" pitchFamily="18" charset="0"/>
              </a:rPr>
              <a:t>V zásadě několik instancí CMA-ES běžících zároveň</a:t>
            </a:r>
          </a:p>
          <a:p>
            <a:r>
              <a:rPr lang="cs-CZ" dirty="0">
                <a:latin typeface="Garamond" panose="02020404030301010803" pitchFamily="18" charset="0"/>
              </a:rPr>
              <a:t>CMA-ES </a:t>
            </a:r>
            <a:r>
              <a:rPr lang="en-US" dirty="0">
                <a:latin typeface="Garamond" panose="02020404030301010803" pitchFamily="18" charset="0"/>
              </a:rPr>
              <a:t>s</a:t>
            </a:r>
            <a:r>
              <a:rPr lang="cs-CZ" dirty="0">
                <a:latin typeface="Garamond" panose="02020404030301010803" pitchFamily="18" charset="0"/>
              </a:rPr>
              <a:t>e umí automaticky adaptovat na řešený problém</a:t>
            </a:r>
          </a:p>
          <a:p>
            <a:pPr lvl="1"/>
            <a:r>
              <a:rPr lang="cs-CZ" i="0" dirty="0">
                <a:latin typeface="Garamond" panose="02020404030301010803" pitchFamily="18" charset="0"/>
              </a:rPr>
              <a:t>To se dá využít při náhradním modelování</a:t>
            </a:r>
          </a:p>
          <a:p>
            <a:r>
              <a:rPr lang="cs-CZ" dirty="0">
                <a:latin typeface="Garamond" panose="02020404030301010803" pitchFamily="18" charset="0"/>
              </a:rPr>
              <a:t>Natrénujeme model pro každou funkci zvlášť</a:t>
            </a:r>
          </a:p>
          <a:p>
            <a:r>
              <a:rPr lang="cs-CZ" dirty="0">
                <a:latin typeface="Garamond" panose="02020404030301010803" pitchFamily="18" charset="0"/>
              </a:rPr>
              <a:t>Budeme optimalizovat přírůstek </a:t>
            </a:r>
            <a:r>
              <a:rPr lang="cs-CZ" dirty="0" err="1">
                <a:latin typeface="Garamond" panose="02020404030301010803" pitchFamily="18" charset="0"/>
              </a:rPr>
              <a:t>hyperobjemu</a:t>
            </a:r>
            <a:r>
              <a:rPr lang="cs-CZ" dirty="0">
                <a:latin typeface="Garamond" panose="02020404030301010803" pitchFamily="18" charset="0"/>
              </a:rPr>
              <a:t> pro zvolené jedince</a:t>
            </a:r>
          </a:p>
          <a:p>
            <a:r>
              <a:rPr lang="cs-CZ" dirty="0">
                <a:latin typeface="Garamond" panose="02020404030301010803" pitchFamily="18" charset="0"/>
              </a:rPr>
              <a:t>K optimalizaci použije příslušnou instanci CMA-ES</a:t>
            </a:r>
          </a:p>
        </p:txBody>
      </p:sp>
    </p:spTree>
    <p:extLst>
      <p:ext uri="{BB962C8B-B14F-4D97-AF65-F5344CB8AC3E}">
        <p14:creationId xmlns:p14="http://schemas.microsoft.com/office/powerpoint/2010/main" val="3089870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>
                <a:latin typeface="Gill Sans MT" panose="020B0502020104020203" pitchFamily="34" charset="0"/>
              </a:rPr>
              <a:t>Náhradní model pro MO-CMA-ES</a:t>
            </a:r>
            <a:endParaRPr lang="en-US" sz="3800" dirty="0"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75" y="1466169"/>
            <a:ext cx="6454949" cy="12198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4" y="2839674"/>
            <a:ext cx="41719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26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>
                <a:latin typeface="Gill Sans MT" panose="020B0502020104020203" pitchFamily="34" charset="0"/>
              </a:rPr>
              <a:t>MO-CMA-ES s náhradním modelem</a:t>
            </a:r>
            <a:endParaRPr lang="en-US" sz="3800" dirty="0">
              <a:latin typeface="Gill Sans MT" panose="020B05020201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8700" y="2286000"/>
            <a:ext cx="7200900" cy="413157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cs-CZ" dirty="0">
                <a:latin typeface="Garamond" panose="02020404030301010803" pitchFamily="18" charset="0"/>
                <a:cs typeface="Courier New" panose="02070309020205020404" pitchFamily="49" charset="0"/>
              </a:rPr>
              <a:t>Inicializuj</a:t>
            </a:r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 </a:t>
            </a:r>
            <a:r>
              <a:rPr lang="cs-CZ" dirty="0">
                <a:latin typeface="Garamond" panose="02020404030301010803" pitchFamily="18" charset="0"/>
                <a:cs typeface="Courier New" panose="02070309020205020404" pitchFamily="49" charset="0"/>
              </a:rPr>
              <a:t>populaci</a:t>
            </a:r>
          </a:p>
          <a:p>
            <a:pPr marL="342900" indent="-342900">
              <a:buAutoNum type="arabicPeriod"/>
            </a:pPr>
            <a:r>
              <a:rPr lang="en-US" dirty="0" err="1">
                <a:latin typeface="Garamond" panose="02020404030301010803" pitchFamily="18" charset="0"/>
                <a:cs typeface="Courier New" panose="02070309020205020404" pitchFamily="49" charset="0"/>
              </a:rPr>
              <a:t>Dokud</a:t>
            </a:r>
            <a:r>
              <a:rPr lang="en-US" dirty="0">
                <a:latin typeface="Garamond" panose="02020404030301010803" pitchFamily="18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Garamond" panose="02020404030301010803" pitchFamily="18" charset="0"/>
                <a:cs typeface="Courier New" panose="02070309020205020404" pitchFamily="49" charset="0"/>
              </a:rPr>
              <a:t>nen</a:t>
            </a:r>
            <a:r>
              <a:rPr lang="cs-CZ" dirty="0">
                <a:latin typeface="Garamond" panose="02020404030301010803" pitchFamily="18" charset="0"/>
                <a:cs typeface="Courier New" panose="02070309020205020404" pitchFamily="49" charset="0"/>
              </a:rPr>
              <a:t>í konec</a:t>
            </a:r>
            <a:endParaRPr lang="en-US" dirty="0">
              <a:latin typeface="Garamond" panose="02020404030301010803" pitchFamily="18" charset="0"/>
              <a:cs typeface="Courier New" panose="02070309020205020404" pitchFamily="49" charset="0"/>
            </a:endParaRPr>
          </a:p>
          <a:p>
            <a:pPr marL="800100" lvl="1" indent="-342900">
              <a:buAutoNum type="arabicPeriod"/>
            </a:pPr>
            <a:r>
              <a:rPr lang="cs-CZ" i="0" dirty="0">
                <a:latin typeface="Garamond" panose="02020404030301010803" pitchFamily="18" charset="0"/>
                <a:cs typeface="Courier New" panose="02070309020205020404" pitchFamily="49" charset="0"/>
              </a:rPr>
              <a:t>Při liché generaci</a:t>
            </a:r>
            <a:endParaRPr lang="en-US" i="0" dirty="0">
              <a:latin typeface="Garamond" panose="02020404030301010803" pitchFamily="18" charset="0"/>
              <a:cs typeface="Courier New" panose="02070309020205020404" pitchFamily="49" charset="0"/>
            </a:endParaRPr>
          </a:p>
          <a:p>
            <a:pPr marL="1257300" lvl="2" indent="-342900">
              <a:buAutoNum type="arabicPeriod"/>
            </a:pPr>
            <a:r>
              <a:rPr lang="cs-CZ" dirty="0">
                <a:latin typeface="Garamond" panose="02020404030301010803" pitchFamily="18" charset="0"/>
                <a:cs typeface="Courier New" panose="02070309020205020404" pitchFamily="49" charset="0"/>
              </a:rPr>
              <a:t>Spusť iteraci MO-CMA-ES</a:t>
            </a:r>
            <a:endParaRPr lang="en-US" dirty="0">
              <a:latin typeface="Garamond" panose="02020404030301010803" pitchFamily="18" charset="0"/>
              <a:cs typeface="Courier New" panose="02070309020205020404" pitchFamily="49" charset="0"/>
            </a:endParaRPr>
          </a:p>
          <a:p>
            <a:pPr marL="800100" lvl="1" indent="-342900">
              <a:buAutoNum type="arabicPeriod"/>
            </a:pPr>
            <a:r>
              <a:rPr lang="cs-CZ" i="0" dirty="0">
                <a:latin typeface="Garamond" panose="02020404030301010803" pitchFamily="18" charset="0"/>
                <a:cs typeface="Courier New" panose="02070309020205020404" pitchFamily="49" charset="0"/>
              </a:rPr>
              <a:t>Při sudé generaci</a:t>
            </a:r>
            <a:endParaRPr lang="en-US" i="0" dirty="0">
              <a:latin typeface="Garamond" panose="02020404030301010803" pitchFamily="18" charset="0"/>
              <a:cs typeface="Courier New" panose="02070309020205020404" pitchFamily="49" charset="0"/>
            </a:endParaRPr>
          </a:p>
          <a:p>
            <a:pPr marL="1257300" lvl="2" indent="-342900">
              <a:buAutoNum type="arabicPeriod"/>
            </a:pPr>
            <a:r>
              <a:rPr lang="cs-CZ" dirty="0">
                <a:latin typeface="Garamond" panose="02020404030301010803" pitchFamily="18" charset="0"/>
                <a:cs typeface="Courier New" panose="02070309020205020404" pitchFamily="49" charset="0"/>
              </a:rPr>
              <a:t>Vytvoř náhradní model pro každou účelovou funkci</a:t>
            </a:r>
            <a:endParaRPr lang="en-US" dirty="0">
              <a:latin typeface="Garamond" panose="02020404030301010803" pitchFamily="18" charset="0"/>
              <a:cs typeface="Courier New" panose="02070309020205020404" pitchFamily="49" charset="0"/>
            </a:endParaRPr>
          </a:p>
          <a:p>
            <a:pPr marL="1257300" lvl="2" indent="-342900">
              <a:buAutoNum type="arabicPeriod"/>
            </a:pPr>
            <a:r>
              <a:rPr lang="cs-CZ" dirty="0">
                <a:latin typeface="Garamond" panose="02020404030301010803" pitchFamily="18" charset="0"/>
                <a:cs typeface="Courier New" panose="02070309020205020404" pitchFamily="49" charset="0"/>
              </a:rPr>
              <a:t>Spočítej referenční body</a:t>
            </a:r>
            <a:endParaRPr lang="en-US" dirty="0">
              <a:latin typeface="Garamond" panose="02020404030301010803" pitchFamily="18" charset="0"/>
              <a:cs typeface="Courier New" panose="02070309020205020404" pitchFamily="49" charset="0"/>
            </a:endParaRPr>
          </a:p>
          <a:p>
            <a:pPr marL="1257300" lvl="2" indent="-342900">
              <a:buAutoNum type="arabicPeriod"/>
            </a:pPr>
            <a:r>
              <a:rPr lang="cs-CZ" dirty="0">
                <a:latin typeface="Garamond" panose="02020404030301010803" pitchFamily="18" charset="0"/>
                <a:cs typeface="Courier New" panose="02070309020205020404" pitchFamily="49" charset="0"/>
              </a:rPr>
              <a:t>Vytvoř lokální fitness pro každého jedince</a:t>
            </a:r>
          </a:p>
          <a:p>
            <a:pPr marL="1257300" lvl="2" indent="-342900">
              <a:buAutoNum type="arabicPeriod"/>
            </a:pPr>
            <a:r>
              <a:rPr lang="cs-CZ" dirty="0">
                <a:latin typeface="Garamond" panose="02020404030301010803" pitchFamily="18" charset="0"/>
                <a:cs typeface="Courier New" panose="02070309020205020404" pitchFamily="49" charset="0"/>
              </a:rPr>
              <a:t>Vytvoř potomky pomocí příslušného CMA-ES optimalizací lokální fitness</a:t>
            </a:r>
            <a:endParaRPr lang="en-US" dirty="0">
              <a:latin typeface="Garamond" panose="02020404030301010803" pitchFamily="18" charset="0"/>
              <a:cs typeface="Courier New" panose="02070309020205020404" pitchFamily="49" charset="0"/>
            </a:endParaRPr>
          </a:p>
          <a:p>
            <a:pPr marL="800100" lvl="1" indent="-342900">
              <a:buAutoNum type="arabicPeriod"/>
            </a:pPr>
            <a:r>
              <a:rPr lang="cs-CZ" i="0" dirty="0">
                <a:latin typeface="Garamond" panose="02020404030301010803" pitchFamily="18" charset="0"/>
                <a:cs typeface="Courier New" panose="02070309020205020404" pitchFamily="49" charset="0"/>
              </a:rPr>
              <a:t>Spusť selekci z MO-CMA-ES</a:t>
            </a:r>
            <a:endParaRPr lang="en-US" i="0" dirty="0">
              <a:latin typeface="Garamond" panose="02020404030301010803" pitchFamily="18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6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cs-CZ" dirty="0" err="1"/>
              <a:t>ícekriteriální</a:t>
            </a:r>
            <a:r>
              <a:rPr lang="cs-CZ" dirty="0"/>
              <a:t> optimalizace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>
                    <a:latin typeface="Garamond" panose="02020404030301010803" pitchFamily="18" charset="0"/>
                  </a:rPr>
                  <a:t>Prostor parametrů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cs-CZ" dirty="0">
                  <a:latin typeface="Garamond" panose="02020404030301010803" pitchFamily="18" charset="0"/>
                </a:endParaRPr>
              </a:p>
              <a:p>
                <a:r>
                  <a:rPr lang="cs-CZ" dirty="0">
                    <a:latin typeface="Garamond" panose="02020404030301010803" pitchFamily="18" charset="0"/>
                  </a:rPr>
                  <a:t>Množina účelových funkcí</a:t>
                </a:r>
                <a:r>
                  <a:rPr lang="en-US" dirty="0">
                    <a:latin typeface="Garamond" panose="020204040303010108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dirty="0">
                    <a:latin typeface="Garamond" panose="02020404030301010803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cs-CZ" dirty="0">
                  <a:latin typeface="Garamond" panose="02020404030301010803" pitchFamily="18" charset="0"/>
                  <a:ea typeface="Cambria Math" panose="02040503050406030204" pitchFamily="18" charset="0"/>
                </a:endParaRPr>
              </a:p>
              <a:p>
                <a:r>
                  <a:rPr lang="cs-CZ" dirty="0">
                    <a:latin typeface="Garamond" panose="02020404030301010803" pitchFamily="18" charset="0"/>
                  </a:rPr>
                  <a:t>(podmínky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≤0…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≤0,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latin typeface="Garamond" panose="02020404030301010803" pitchFamily="18" charset="0"/>
                  </a:rPr>
                  <a:t>)</a:t>
                </a:r>
              </a:p>
              <a:p>
                <a:endParaRPr lang="en-US" dirty="0">
                  <a:latin typeface="Garamond" panose="02020404030301010803" pitchFamily="18" charset="0"/>
                </a:endParaRPr>
              </a:p>
              <a:p>
                <a:r>
                  <a:rPr lang="cs-CZ" b="1" dirty="0">
                    <a:latin typeface="Garamond" panose="02020404030301010803" pitchFamily="18" charset="0"/>
                  </a:rPr>
                  <a:t>Cíl </a:t>
                </a:r>
                <a:r>
                  <a:rPr lang="en-US" b="1" dirty="0">
                    <a:latin typeface="Garamond" panose="02020404030301010803" pitchFamily="18" charset="0"/>
                  </a:rPr>
                  <a:t>(minim</a:t>
                </a:r>
                <a:r>
                  <a:rPr lang="cs-CZ" b="1" dirty="0" err="1">
                    <a:latin typeface="Garamond" panose="02020404030301010803" pitchFamily="18" charset="0"/>
                  </a:rPr>
                  <a:t>alizace</a:t>
                </a:r>
                <a:r>
                  <a:rPr lang="cs-CZ" b="1" dirty="0">
                    <a:latin typeface="Garamond" panose="02020404030301010803" pitchFamily="18" charset="0"/>
                  </a:rPr>
                  <a:t>)</a:t>
                </a:r>
                <a:r>
                  <a:rPr lang="en-US" b="1" dirty="0">
                    <a:latin typeface="Garamond" panose="02020404030301010803" pitchFamily="18" charset="0"/>
                  </a:rPr>
                  <a:t>:</a:t>
                </a:r>
                <a:r>
                  <a:rPr lang="cs-CZ" b="1" dirty="0">
                    <a:latin typeface="Garamond" panose="02020404030301010803" pitchFamily="18" charset="0"/>
                  </a:rPr>
                  <a:t> </a:t>
                </a:r>
                <a:r>
                  <a:rPr lang="cs-CZ" dirty="0">
                    <a:latin typeface="Garamond" panose="02020404030301010803" pitchFamily="18" charset="0"/>
                  </a:rPr>
                  <a:t>Najít množinu </a:t>
                </a:r>
                <a:r>
                  <a:rPr lang="cs-CZ" dirty="0" err="1">
                    <a:latin typeface="Garamond" panose="02020404030301010803" pitchFamily="18" charset="0"/>
                  </a:rPr>
                  <a:t>Pareto</a:t>
                </a:r>
                <a:r>
                  <a:rPr lang="cs-CZ">
                    <a:latin typeface="Garamond" panose="02020404030301010803" pitchFamily="18" charset="0"/>
                  </a:rPr>
                  <a:t> optimálních </a:t>
                </a:r>
                <a:r>
                  <a:rPr lang="cs-CZ" dirty="0">
                    <a:latin typeface="Garamond" panose="02020404030301010803" pitchFamily="18" charset="0"/>
                  </a:rPr>
                  <a:t>řešení</a:t>
                </a:r>
                <a:r>
                  <a:rPr lang="en-US" dirty="0">
                    <a:latin typeface="Garamond" panose="02020404030301010803" pitchFamily="18" charset="0"/>
                  </a:rPr>
                  <a:t>	</a:t>
                </a:r>
                <a:br>
                  <a:rPr lang="en-US" dirty="0">
                    <a:latin typeface="Garamond" panose="02020404030301010803" pitchFamily="18" charset="0"/>
                  </a:rPr>
                </a:b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&amp;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b="1" dirty="0">
                    <a:latin typeface="Garamond" panose="02020404030301010803" pitchFamily="18" charset="0"/>
                  </a:rPr>
                  <a:t> </a:t>
                </a:r>
                <a:endParaRPr lang="en-US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62" t="-1190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189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214" y="604006"/>
            <a:ext cx="8390431" cy="578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13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697" y="411060"/>
            <a:ext cx="8093244" cy="60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80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5910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075936"/>
            <a:ext cx="7200900" cy="3542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Surrogate </a:t>
            </a:r>
            <a:r>
              <a:rPr lang="en-US" dirty="0" err="1" smtClean="0"/>
              <a:t>modely</a:t>
            </a:r>
            <a:r>
              <a:rPr lang="en-US" dirty="0" smtClean="0"/>
              <a:t> v GP</a:t>
            </a:r>
          </a:p>
          <a:p>
            <a:pPr marL="0" indent="0">
              <a:buNone/>
            </a:pPr>
            <a:r>
              <a:rPr lang="en-US" sz="1000" dirty="0" smtClean="0"/>
              <a:t>Martin </a:t>
            </a:r>
            <a:r>
              <a:rPr lang="en-US" sz="1000" dirty="0" err="1"/>
              <a:t>Pilát</a:t>
            </a:r>
            <a:r>
              <a:rPr lang="en-US" sz="1000" dirty="0"/>
              <a:t> and Roman Neruda. Feature Extraction for Surrogate Models </a:t>
            </a:r>
            <a:r>
              <a:rPr lang="en-US" sz="1000" dirty="0" smtClean="0"/>
              <a:t>in Genetic </a:t>
            </a:r>
            <a:r>
              <a:rPr lang="en-US" sz="1000" dirty="0"/>
              <a:t>Programming. In Parallel Problem Solving from Nature – PPSN </a:t>
            </a:r>
            <a:r>
              <a:rPr lang="en-US" sz="1000" dirty="0" smtClean="0"/>
              <a:t>XIV, Proceedings </a:t>
            </a:r>
            <a:r>
              <a:rPr lang="en-US" sz="1000" dirty="0"/>
              <a:t>of 14th International Conference, Edinburgh, UK, September </a:t>
            </a:r>
            <a:r>
              <a:rPr lang="en-US" sz="1000" dirty="0" smtClean="0"/>
              <a:t>17-21, 2016</a:t>
            </a:r>
            <a:r>
              <a:rPr lang="en-US" sz="1000" dirty="0"/>
              <a:t>. LNCS 9921. Springer 2016, pp. 335-344. ISBN 978-3-319-45822-9. </a:t>
            </a:r>
            <a:r>
              <a:rPr lang="en-US" sz="1000" dirty="0" smtClean="0"/>
              <a:t>ISSN: 0302-9743</a:t>
            </a:r>
            <a:r>
              <a:rPr lang="en-US" sz="1000" dirty="0"/>
              <a:t>. DOI: 10.1007/978-3-319-45823-6_31</a:t>
            </a:r>
            <a:r>
              <a:rPr lang="en-US" sz="1000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MOEA/D a la</a:t>
            </a:r>
            <a:r>
              <a:rPr lang="cs-CZ" dirty="0" smtClean="0"/>
              <a:t>dění vah</a:t>
            </a:r>
          </a:p>
          <a:p>
            <a:pPr marL="0" indent="0">
              <a:buNone/>
            </a:pPr>
            <a:r>
              <a:rPr lang="en-US" sz="1000" dirty="0"/>
              <a:t>Martin </a:t>
            </a:r>
            <a:r>
              <a:rPr lang="en-US" sz="1000" dirty="0" err="1"/>
              <a:t>Pilát</a:t>
            </a:r>
            <a:r>
              <a:rPr lang="en-US" sz="1000" dirty="0"/>
              <a:t> and Roman Neruda. Incorporating User Preferences in MOEA/D through the Coevolution of Weights. In Proceedings of the 2015 Conference on Genetic and Evolutionary Computation (GECCO '15). ACM 2015, pp. 627-734. ISBN  978-1-4503-3472-3. DOI: </a:t>
            </a:r>
            <a:r>
              <a:rPr lang="en-US" sz="1000" dirty="0" smtClean="0"/>
              <a:t>10.1145/2739480.2754801</a:t>
            </a:r>
            <a:endParaRPr lang="cs-CZ" sz="1000" dirty="0" smtClean="0"/>
          </a:p>
          <a:p>
            <a:pPr marL="0" indent="0">
              <a:buNone/>
            </a:pPr>
            <a:r>
              <a:rPr lang="en-US" sz="1000" dirty="0" smtClean="0"/>
              <a:t>Martin </a:t>
            </a:r>
            <a:r>
              <a:rPr lang="en-US" sz="1000" dirty="0" err="1"/>
              <a:t>Pilát</a:t>
            </a:r>
            <a:r>
              <a:rPr lang="en-US" sz="1000" dirty="0"/>
              <a:t> and Roman Neruda. General Tuning of Weighs in MOEA/D. </a:t>
            </a:r>
            <a:r>
              <a:rPr lang="en-US" sz="1000" dirty="0" smtClean="0"/>
              <a:t>In:</a:t>
            </a:r>
            <a:r>
              <a:rPr lang="cs-CZ" sz="1000" dirty="0" smtClean="0"/>
              <a:t> </a:t>
            </a:r>
            <a:r>
              <a:rPr lang="en-US" sz="1000" dirty="0" smtClean="0"/>
              <a:t>Proceedings </a:t>
            </a:r>
            <a:r>
              <a:rPr lang="en-US" sz="1000" dirty="0"/>
              <a:t>on IEEE Congress on Evolutionary Computation (CEC 2016). </a:t>
            </a:r>
            <a:r>
              <a:rPr lang="en-US" sz="1000" dirty="0" smtClean="0"/>
              <a:t>pp.</a:t>
            </a:r>
            <a:r>
              <a:rPr lang="cs-CZ" sz="1000" dirty="0" smtClean="0"/>
              <a:t> </a:t>
            </a:r>
            <a:r>
              <a:rPr lang="en-US" sz="1000" dirty="0" smtClean="0"/>
              <a:t>965-972</a:t>
            </a:r>
            <a:r>
              <a:rPr lang="en-US" sz="1000" dirty="0"/>
              <a:t>. ISBN: 978-1-5090-0622-9</a:t>
            </a:r>
            <a:r>
              <a:rPr lang="en-US" sz="1000" dirty="0" smtClean="0"/>
              <a:t>.</a:t>
            </a:r>
            <a:r>
              <a:rPr lang="cs-CZ" sz="1000" dirty="0" smtClean="0"/>
              <a:t> DOI</a:t>
            </a:r>
            <a:r>
              <a:rPr lang="cs-CZ" sz="1000" dirty="0"/>
              <a:t>: </a:t>
            </a:r>
            <a:r>
              <a:rPr lang="cs-CZ" sz="1000" dirty="0" smtClean="0"/>
              <a:t>10.1109/CEC.2016.7743894</a:t>
            </a:r>
          </a:p>
          <a:p>
            <a:pPr marL="0" indent="0">
              <a:buNone/>
            </a:pPr>
            <a:r>
              <a:rPr lang="cs-CZ" dirty="0" smtClean="0"/>
              <a:t>Náhradní modely pro MO-CMA-ES (nestihnutý bonus)</a:t>
            </a:r>
          </a:p>
          <a:p>
            <a:pPr marL="0" indent="0">
              <a:buNone/>
            </a:pPr>
            <a:r>
              <a:rPr lang="cs-CZ" sz="1000" dirty="0"/>
              <a:t>Martin Pilát and Roman Neruda. </a:t>
            </a:r>
            <a:r>
              <a:rPr lang="cs-CZ" sz="1000" dirty="0" err="1"/>
              <a:t>Hypervolume-Based</a:t>
            </a:r>
            <a:r>
              <a:rPr lang="cs-CZ" sz="1000" dirty="0"/>
              <a:t> </a:t>
            </a:r>
            <a:r>
              <a:rPr lang="cs-CZ" sz="1000" dirty="0" err="1"/>
              <a:t>Surrogate</a:t>
            </a:r>
            <a:r>
              <a:rPr lang="cs-CZ" sz="1000" dirty="0"/>
              <a:t> Model </a:t>
            </a:r>
            <a:r>
              <a:rPr lang="cs-CZ" sz="1000" dirty="0" err="1"/>
              <a:t>for</a:t>
            </a:r>
            <a:r>
              <a:rPr lang="cs-CZ" sz="1000" dirty="0"/>
              <a:t> MO-CMA-ES. In </a:t>
            </a:r>
            <a:r>
              <a:rPr lang="cs-CZ" sz="1000" dirty="0" err="1"/>
              <a:t>Tools</a:t>
            </a:r>
            <a:r>
              <a:rPr lang="cs-CZ" sz="1000" dirty="0"/>
              <a:t> </a:t>
            </a:r>
            <a:r>
              <a:rPr lang="cs-CZ" sz="1000" dirty="0" err="1"/>
              <a:t>with</a:t>
            </a:r>
            <a:r>
              <a:rPr lang="cs-CZ" sz="1000" dirty="0"/>
              <a:t> </a:t>
            </a:r>
            <a:r>
              <a:rPr lang="cs-CZ" sz="1000" dirty="0" err="1"/>
              <a:t>Artificial</a:t>
            </a:r>
            <a:r>
              <a:rPr lang="cs-CZ" sz="1000" dirty="0"/>
              <a:t> </a:t>
            </a:r>
            <a:r>
              <a:rPr lang="cs-CZ" sz="1000" dirty="0" err="1"/>
              <a:t>Intelligence</a:t>
            </a:r>
            <a:r>
              <a:rPr lang="cs-CZ" sz="1000" dirty="0"/>
              <a:t> (ICTAI), 2015 IEEE 27th International </a:t>
            </a:r>
            <a:r>
              <a:rPr lang="cs-CZ" sz="1000" dirty="0" err="1"/>
              <a:t>Conference</a:t>
            </a:r>
            <a:r>
              <a:rPr lang="cs-CZ" sz="1000" dirty="0"/>
              <a:t> on. IEEE 2015, pp. 604-611. ISBN 978-1-5090-0163-7, ISSN 1082-3409 DOI: </a:t>
            </a:r>
            <a:r>
              <a:rPr lang="cs-CZ" sz="1000" dirty="0" smtClean="0"/>
              <a:t>10.1109/ICTAI.2015.93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79020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04" y="1999289"/>
            <a:ext cx="4512501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/>
          <a:p>
            <a:r>
              <a:rPr lang="cs-CZ" dirty="0">
                <a:latin typeface="Gill Sans MT" panose="020B0502020104020203" pitchFamily="34" charset="0"/>
              </a:rPr>
              <a:t>Co je vícekriteriální algoritmus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764173"/>
            <a:ext cx="3401604" cy="1858161"/>
          </a:xfrm>
        </p:spPr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Optimalizuje více kritérií najednou</a:t>
            </a:r>
          </a:p>
          <a:p>
            <a:r>
              <a:rPr lang="cs-CZ" dirty="0">
                <a:latin typeface="Garamond" panose="02020404030301010803" pitchFamily="18" charset="0"/>
              </a:rPr>
              <a:t>Kritéria si často odporují</a:t>
            </a:r>
          </a:p>
          <a:p>
            <a:r>
              <a:rPr lang="cs-CZ" dirty="0">
                <a:latin typeface="Garamond" panose="02020404030301010803" pitchFamily="18" charset="0"/>
              </a:rPr>
              <a:t>Selekce založena na </a:t>
            </a:r>
            <a:r>
              <a:rPr lang="cs-CZ" dirty="0" err="1">
                <a:latin typeface="Garamond" panose="02020404030301010803" pitchFamily="18" charset="0"/>
              </a:rPr>
              <a:t>Pareto</a:t>
            </a:r>
            <a:r>
              <a:rPr lang="cs-CZ" dirty="0">
                <a:latin typeface="Garamond" panose="02020404030301010803" pitchFamily="18" charset="0"/>
              </a:rPr>
              <a:t> dominanci jedinců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8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ill Sans MT" panose="020B0502020104020203" pitchFamily="34" charset="0"/>
              </a:rPr>
              <a:t>Co je „zefektivnění“?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Snížení počtu vyhodnocení fitness funkce potřebných pro nalezení řešení dané kvality</a:t>
            </a:r>
          </a:p>
          <a:p>
            <a:r>
              <a:rPr lang="cs-CZ" dirty="0">
                <a:latin typeface="Garamond" panose="02020404030301010803" pitchFamily="18" charset="0"/>
              </a:rPr>
              <a:t>V přítomnosti preferencí uživatele – využití dostupných prostředků k hledání preferovaných řešení a ignorování nezajímavých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P</a:t>
            </a:r>
            <a:r>
              <a:rPr lang="cs-CZ" dirty="0" err="1">
                <a:latin typeface="Garamond" panose="02020404030301010803" pitchFamily="18" charset="0"/>
              </a:rPr>
              <a:t>ři</a:t>
            </a:r>
            <a:r>
              <a:rPr lang="cs-CZ" dirty="0">
                <a:latin typeface="Garamond" panose="02020404030301010803" pitchFamily="18" charset="0"/>
              </a:rPr>
              <a:t> paralelizaci – lepší využití CPU</a:t>
            </a:r>
          </a:p>
          <a:p>
            <a:pPr marL="0" indent="0">
              <a:buNone/>
            </a:pPr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0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ill Sans MT" panose="020B0502020104020203" pitchFamily="34" charset="0"/>
              </a:rPr>
              <a:t>Co je „řešení stejné kvality “?</a:t>
            </a: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5" name="Picture 4" descr="C:\Users\Martin Pilat\Documents\hy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30" y="1673153"/>
            <a:ext cx="5309838" cy="4009469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30085" y="5796793"/>
            <a:ext cx="599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latin typeface="Garamond" panose="02020404030301010803" pitchFamily="18" charset="0"/>
              </a:rPr>
              <a:t>Hyperobjem</a:t>
            </a:r>
            <a:r>
              <a:rPr lang="cs-CZ" dirty="0">
                <a:latin typeface="Garamond" panose="02020404030301010803" pitchFamily="18" charset="0"/>
              </a:rPr>
              <a:t> populace, zelené body jsou nedominované, červený bod je referenční pro výpočet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1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ill Sans MT" panose="020B0502020104020203" pitchFamily="34" charset="0"/>
              </a:rPr>
              <a:t>Motivace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Evoluční algoritmy skvěle optimalizují, ale mohou trvat dlouho</a:t>
            </a:r>
          </a:p>
          <a:p>
            <a:r>
              <a:rPr lang="cs-CZ" dirty="0">
                <a:latin typeface="Garamond" panose="02020404030301010803" pitchFamily="18" charset="0"/>
              </a:rPr>
              <a:t>Nejdéle trvá vyhodnocení fitness funkce</a:t>
            </a:r>
          </a:p>
          <a:p>
            <a:r>
              <a:rPr lang="cs-CZ" dirty="0">
                <a:latin typeface="Garamond" panose="02020404030301010803" pitchFamily="18" charset="0"/>
                <a:cs typeface="Calibri" panose="020F0502020204030204" pitchFamily="34" charset="0"/>
              </a:rPr>
              <a:t>Snížení počtu vyhodnocení fitness vede k lepším algoritmům</a:t>
            </a:r>
          </a:p>
          <a:p>
            <a:r>
              <a:rPr lang="cs-CZ" dirty="0">
                <a:latin typeface="Garamond" panose="02020404030301010803" pitchFamily="18" charset="0"/>
                <a:cs typeface="Calibri" panose="020F0502020204030204" pitchFamily="34" charset="0"/>
              </a:rPr>
              <a:t>Dokonce i v případě, že musíme udělat práci navíc</a:t>
            </a:r>
          </a:p>
          <a:p>
            <a:endParaRPr lang="cs-CZ" dirty="0">
              <a:latin typeface="Garamond" panose="02020404030301010803" pitchFamily="18" charset="0"/>
              <a:cs typeface="Calibri" panose="020F0502020204030204" pitchFamily="34" charset="0"/>
            </a:endParaRPr>
          </a:p>
          <a:p>
            <a:r>
              <a:rPr lang="cs-CZ" dirty="0">
                <a:latin typeface="Garamond" panose="02020404030301010803" pitchFamily="18" charset="0"/>
                <a:cs typeface="Calibri" panose="020F0502020204030204" pitchFamily="34" charset="0"/>
              </a:rPr>
              <a:t>Př.: algoritmus s populací </a:t>
            </a:r>
            <a:r>
              <a:rPr lang="cs-CZ" b="1" dirty="0">
                <a:latin typeface="Garamond" panose="02020404030301010803" pitchFamily="18" charset="0"/>
                <a:cs typeface="Calibri" panose="020F0502020204030204" pitchFamily="34" charset="0"/>
              </a:rPr>
              <a:t>100 jedinců</a:t>
            </a:r>
            <a:r>
              <a:rPr lang="cs-CZ" dirty="0">
                <a:latin typeface="Garamond" panose="02020404030301010803" pitchFamily="18" charset="0"/>
                <a:cs typeface="Calibri" panose="020F0502020204030204" pitchFamily="34" charset="0"/>
              </a:rPr>
              <a:t> běží </a:t>
            </a:r>
            <a:r>
              <a:rPr lang="cs-CZ" b="1" dirty="0">
                <a:latin typeface="Garamond" panose="02020404030301010803" pitchFamily="18" charset="0"/>
                <a:cs typeface="Calibri" panose="020F0502020204030204" pitchFamily="34" charset="0"/>
              </a:rPr>
              <a:t>500 generací</a:t>
            </a:r>
            <a:r>
              <a:rPr lang="cs-CZ" dirty="0">
                <a:latin typeface="Garamond" panose="02020404030301010803" pitchFamily="18" charset="0"/>
                <a:cs typeface="Calibri" panose="020F0502020204030204" pitchFamily="34" charset="0"/>
              </a:rPr>
              <a:t>, tj. udělá </a:t>
            </a:r>
            <a:r>
              <a:rPr lang="cs-CZ" b="1" dirty="0">
                <a:latin typeface="Garamond" panose="02020404030301010803" pitchFamily="18" charset="0"/>
                <a:cs typeface="Calibri" panose="020F0502020204030204" pitchFamily="34" charset="0"/>
              </a:rPr>
              <a:t>50 000 vyhodnocení fitness</a:t>
            </a:r>
            <a:r>
              <a:rPr lang="cs-CZ" dirty="0">
                <a:latin typeface="Garamond" panose="02020404030301010803" pitchFamily="18" charset="0"/>
                <a:cs typeface="Calibri" panose="020F0502020204030204" pitchFamily="34" charset="0"/>
              </a:rPr>
              <a:t> funkce. Když každé trvá </a:t>
            </a:r>
            <a:r>
              <a:rPr lang="cs-CZ" b="1" dirty="0">
                <a:latin typeface="Garamond" panose="02020404030301010803" pitchFamily="18" charset="0"/>
                <a:cs typeface="Calibri" panose="020F0502020204030204" pitchFamily="34" charset="0"/>
              </a:rPr>
              <a:t>1 vteřinu</a:t>
            </a:r>
            <a:r>
              <a:rPr lang="cs-CZ" dirty="0">
                <a:latin typeface="Garamond" panose="02020404030301010803" pitchFamily="18" charset="0"/>
                <a:cs typeface="Calibri" panose="020F0502020204030204" pitchFamily="34" charset="0"/>
              </a:rPr>
              <a:t> a podaří se nám jejich počet </a:t>
            </a:r>
            <a:r>
              <a:rPr lang="cs-CZ" b="1" dirty="0">
                <a:latin typeface="Garamond" panose="02020404030301010803" pitchFamily="18" charset="0"/>
                <a:cs typeface="Calibri" panose="020F0502020204030204" pitchFamily="34" charset="0"/>
              </a:rPr>
              <a:t>snížit o 10</a:t>
            </a:r>
            <a:r>
              <a:rPr lang="en-US" b="1" dirty="0">
                <a:latin typeface="Garamond" panose="02020404030301010803" pitchFamily="18" charset="0"/>
                <a:cs typeface="Calibri" panose="020F0502020204030204" pitchFamily="34" charset="0"/>
              </a:rPr>
              <a:t>%</a:t>
            </a:r>
            <a:r>
              <a:rPr lang="en-US" dirty="0"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Garamond" panose="02020404030301010803" pitchFamily="18" charset="0"/>
                <a:cs typeface="Calibri" panose="020F0502020204030204" pitchFamily="34" charset="0"/>
              </a:rPr>
              <a:t>ušetříme </a:t>
            </a:r>
            <a:r>
              <a:rPr lang="cs-CZ" b="1" dirty="0">
                <a:latin typeface="Garamond" panose="02020404030301010803" pitchFamily="18" charset="0"/>
                <a:cs typeface="Calibri" panose="020F0502020204030204" pitchFamily="34" charset="0"/>
              </a:rPr>
              <a:t>cca 80 minut</a:t>
            </a:r>
            <a:r>
              <a:rPr lang="cs-CZ" dirty="0">
                <a:latin typeface="Garamond" panose="02020404030301010803" pitchFamily="18" charset="0"/>
                <a:cs typeface="Calibri" panose="020F0502020204030204" pitchFamily="34" charset="0"/>
              </a:rPr>
              <a:t>, které můžeme využít na něco jiného</a:t>
            </a:r>
          </a:p>
          <a:p>
            <a:endParaRPr lang="cs-CZ" dirty="0"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2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P</a:t>
            </a:r>
            <a:r>
              <a:rPr lang="cs-CZ" dirty="0" err="1">
                <a:latin typeface="Gill Sans MT" panose="020B0502020104020203" pitchFamily="34" charset="0"/>
              </a:rPr>
              <a:t>říklad</a:t>
            </a:r>
            <a:r>
              <a:rPr lang="cs-CZ" dirty="0">
                <a:latin typeface="Gill Sans MT" panose="020B0502020104020203" pitchFamily="34" charset="0"/>
              </a:rPr>
              <a:t> 1</a:t>
            </a:r>
            <a:r>
              <a:rPr lang="cs-CZ" dirty="0" smtClean="0">
                <a:latin typeface="Gill Sans MT" panose="020B0502020104020203" pitchFamily="34" charset="0"/>
              </a:rPr>
              <a:t> </a:t>
            </a:r>
            <a:r>
              <a:rPr lang="cs-CZ" dirty="0">
                <a:latin typeface="Gill Sans MT" panose="020B0502020104020203" pitchFamily="34" charset="0"/>
              </a:rPr>
              <a:t>– Uživatelské preference v MOEA</a:t>
            </a:r>
            <a:r>
              <a:rPr lang="en-US" dirty="0">
                <a:latin typeface="Gill Sans MT" panose="020B0502020104020203" pitchFamily="34" charset="0"/>
              </a:rPr>
              <a:t>/D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MOEA/D </a:t>
            </a:r>
            <a:r>
              <a:rPr lang="cs-CZ" dirty="0">
                <a:latin typeface="Garamond" panose="02020404030301010803" pitchFamily="18" charset="0"/>
              </a:rPr>
              <a:t>převádí vícekriteriální problém na množinu </a:t>
            </a:r>
            <a:r>
              <a:rPr lang="cs-CZ" dirty="0" err="1">
                <a:latin typeface="Garamond" panose="02020404030301010803" pitchFamily="18" charset="0"/>
              </a:rPr>
              <a:t>jednokriteriálních</a:t>
            </a:r>
            <a:r>
              <a:rPr lang="cs-CZ" dirty="0">
                <a:latin typeface="Garamond" panose="02020404030301010803" pitchFamily="18" charset="0"/>
              </a:rPr>
              <a:t> problémů, které řeší zároveň</a:t>
            </a:r>
          </a:p>
          <a:p>
            <a:r>
              <a:rPr lang="cs-CZ" dirty="0">
                <a:latin typeface="Garamond" panose="02020404030301010803" pitchFamily="18" charset="0"/>
              </a:rPr>
              <a:t>Každý </a:t>
            </a:r>
            <a:r>
              <a:rPr lang="cs-CZ" dirty="0" err="1">
                <a:latin typeface="Garamond" panose="02020404030301010803" pitchFamily="18" charset="0"/>
              </a:rPr>
              <a:t>jednokriteriální</a:t>
            </a:r>
            <a:r>
              <a:rPr lang="cs-CZ" dirty="0">
                <a:latin typeface="Garamond" panose="02020404030301010803" pitchFamily="18" charset="0"/>
              </a:rPr>
              <a:t> problém je dán vektorem vah, problémy s podobnými vektory vah si mezi sebou předávají informaci pomocí genetických operátorů a selekce</a:t>
            </a:r>
          </a:p>
          <a:p>
            <a:r>
              <a:rPr lang="cs-CZ" dirty="0">
                <a:latin typeface="Garamond" panose="02020404030301010803" pitchFamily="18" charset="0"/>
              </a:rPr>
              <a:t>Volba vektorů vah ovlivňuje výslednou množinu řešení nalezenou algoritmem </a:t>
            </a:r>
            <a:r>
              <a:rPr lang="cs-CZ" dirty="0">
                <a:latin typeface="Garamond" panose="02020404030301010803" pitchFamily="18" charset="0"/>
                <a:cs typeface="Calibri" panose="020F0502020204030204" pitchFamily="34" charset="0"/>
              </a:rPr>
              <a:t>→ změnou vah můžeme ovlivnit výslednou množinu řešení tak, aby odpovídala představě uživatele</a:t>
            </a:r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4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Gill Sans MT" panose="020B0502020104020203" pitchFamily="34" charset="0"/>
              </a:rPr>
              <a:t>Specifikace uživatelských preferencí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Garamond" panose="02020404030301010803" pitchFamily="18" charset="0"/>
              </a:rPr>
              <a:t>Dvě možnosti specifikace preferencí</a:t>
            </a:r>
          </a:p>
          <a:p>
            <a:pPr lvl="1"/>
            <a:r>
              <a:rPr lang="cs-CZ" i="0" dirty="0">
                <a:latin typeface="Garamond" panose="02020404030301010803" pitchFamily="18" charset="0"/>
              </a:rPr>
              <a:t>Binárně – uživatel říká (interaktivně),  která řešení se mu líbí, a která ne</a:t>
            </a:r>
          </a:p>
          <a:p>
            <a:pPr lvl="1"/>
            <a:r>
              <a:rPr lang="cs-CZ" i="0" dirty="0">
                <a:latin typeface="Garamond" panose="02020404030301010803" pitchFamily="18" charset="0"/>
              </a:rPr>
              <a:t>Pomocí funkce na množině řešení – vede k optimalizaci zvolené funkce v prostoru hodnot jednotlivých kritérií</a:t>
            </a:r>
            <a:r>
              <a:rPr lang="en-US" i="0" dirty="0">
                <a:latin typeface="Garamond" panose="02020404030301010803" pitchFamily="18" charset="0"/>
              </a:rPr>
              <a:t> (nap</a:t>
            </a:r>
            <a:r>
              <a:rPr lang="cs-CZ" i="0" dirty="0">
                <a:latin typeface="Garamond" panose="02020404030301010803" pitchFamily="18" charset="0"/>
              </a:rPr>
              <a:t>ř. maximalizace </a:t>
            </a:r>
            <a:r>
              <a:rPr lang="cs-CZ" i="0" dirty="0" err="1">
                <a:latin typeface="Garamond" panose="02020404030301010803" pitchFamily="18" charset="0"/>
              </a:rPr>
              <a:t>hyperobjemu</a:t>
            </a:r>
            <a:r>
              <a:rPr lang="cs-CZ" i="0" dirty="0">
                <a:latin typeface="Garamond" panose="02020404030301010803" pitchFamily="18" charset="0"/>
              </a:rPr>
              <a:t>, nebo nalezení řešení, která jsou stejně daleko od sebe)</a:t>
            </a:r>
            <a:endParaRPr lang="en-US" i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6916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6570</TotalTime>
  <Words>1422</Words>
  <Application>Microsoft Office PowerPoint</Application>
  <PresentationFormat>Předvádění na obrazovce (4:3)</PresentationFormat>
  <Paragraphs>131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Crop</vt:lpstr>
      <vt:lpstr>Metody pro zefektivnění Evolučních algoritmů</vt:lpstr>
      <vt:lpstr>Co jsou evoluční algoritmy</vt:lpstr>
      <vt:lpstr>Vícekriteriální optimalizace</vt:lpstr>
      <vt:lpstr>Co je vícekriteriální algoritmus</vt:lpstr>
      <vt:lpstr>Co je „zefektivnění“?</vt:lpstr>
      <vt:lpstr>Co je „řešení stejné kvality “?</vt:lpstr>
      <vt:lpstr>Motivace</vt:lpstr>
      <vt:lpstr>Příklad 1 – Uživatelské preference v MOEA/D</vt:lpstr>
      <vt:lpstr>Specifikace uživatelských preferencí</vt:lpstr>
      <vt:lpstr>Použití preferencí v MOEA/D</vt:lpstr>
      <vt:lpstr>Prezentace aplikace PowerPoint</vt:lpstr>
      <vt:lpstr>Prezentace aplikace PowerPoint</vt:lpstr>
      <vt:lpstr>Prezentace aplikace PowerPoint</vt:lpstr>
      <vt:lpstr>Ladění vah pro funkci na množině řešení </vt:lpstr>
      <vt:lpstr>Prezentace aplikace PowerPoint</vt:lpstr>
      <vt:lpstr>Příklad 2 – Náhradní modely v genetickém programování</vt:lpstr>
      <vt:lpstr>Příznaky pro náhradní model v genetickém programování</vt:lpstr>
      <vt:lpstr>Prezentace aplikace PowerPoint</vt:lpstr>
      <vt:lpstr>Příklad 3 – Prolínání generací pro lepší paralelizaci</vt:lpstr>
      <vt:lpstr>Co potřebujeme pro vygenerování jedince?</vt:lpstr>
      <vt:lpstr>(λ, λ) a turnajová rodičovská selekce</vt:lpstr>
      <vt:lpstr>(λ + λ) a turnajová rodičovská selekce</vt:lpstr>
      <vt:lpstr>Prolínání generací graficky</vt:lpstr>
      <vt:lpstr>Porovnání využití CPU – konstantní fitness</vt:lpstr>
      <vt:lpstr>Porovnání s asynchronní evolucí</vt:lpstr>
      <vt:lpstr>Shrnutí</vt:lpstr>
      <vt:lpstr>Bonus – Náhradní model pro MO-CMA-ES</vt:lpstr>
      <vt:lpstr>Náhradní model pro MO-CMA-ES</vt:lpstr>
      <vt:lpstr>MO-CMA-ES s náhradním modelem</vt:lpstr>
      <vt:lpstr>Prezentace aplikace PowerPoint</vt:lpstr>
      <vt:lpstr>Prezentace aplikace PowerPoint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pro zefektivnění (Vícekriteriálních) Evolučních algoritmů</dc:title>
  <dc:creator>Martin Pilat</dc:creator>
  <cp:lastModifiedBy>Martin Holena</cp:lastModifiedBy>
  <cp:revision>96</cp:revision>
  <dcterms:created xsi:type="dcterms:W3CDTF">2016-09-17T23:13:06Z</dcterms:created>
  <dcterms:modified xsi:type="dcterms:W3CDTF">2017-03-02T20:03:47Z</dcterms:modified>
</cp:coreProperties>
</file>