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03" r:id="rId1"/>
  </p:sldMasterIdLst>
  <p:notesMasterIdLst>
    <p:notesMasterId r:id="rId32"/>
  </p:notesMasterIdLst>
  <p:handoutMasterIdLst>
    <p:handoutMasterId r:id="rId33"/>
  </p:handoutMasterIdLst>
  <p:sldIdLst>
    <p:sldId id="256" r:id="rId2"/>
    <p:sldId id="596" r:id="rId3"/>
    <p:sldId id="648" r:id="rId4"/>
    <p:sldId id="624" r:id="rId5"/>
    <p:sldId id="627" r:id="rId6"/>
    <p:sldId id="649" r:id="rId7"/>
    <p:sldId id="658" r:id="rId8"/>
    <p:sldId id="657" r:id="rId9"/>
    <p:sldId id="631" r:id="rId10"/>
    <p:sldId id="650" r:id="rId11"/>
    <p:sldId id="659" r:id="rId12"/>
    <p:sldId id="633" r:id="rId13"/>
    <p:sldId id="634" r:id="rId14"/>
    <p:sldId id="710" r:id="rId15"/>
    <p:sldId id="708" r:id="rId16"/>
    <p:sldId id="637" r:id="rId17"/>
    <p:sldId id="654" r:id="rId18"/>
    <p:sldId id="638" r:id="rId19"/>
    <p:sldId id="640" r:id="rId20"/>
    <p:sldId id="697" r:id="rId21"/>
    <p:sldId id="651" r:id="rId22"/>
    <p:sldId id="709" r:id="rId23"/>
    <p:sldId id="641" r:id="rId24"/>
    <p:sldId id="642" r:id="rId25"/>
    <p:sldId id="646" r:id="rId26"/>
    <p:sldId id="698" r:id="rId27"/>
    <p:sldId id="655" r:id="rId28"/>
    <p:sldId id="707" r:id="rId29"/>
    <p:sldId id="656" r:id="rId30"/>
    <p:sldId id="693" r:id="rId31"/>
  </p:sldIdLst>
  <p:sldSz cx="9144000" cy="6858000" type="screen4x3"/>
  <p:notesSz cx="6851650" cy="9664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4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3300"/>
    <a:srgbClr val="0070C0"/>
    <a:srgbClr val="FD0B3F"/>
    <a:srgbClr val="CC00CC"/>
    <a:srgbClr val="FFCCFF"/>
    <a:srgbClr val="FFF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0" autoAdjust="0"/>
    <p:restoredTop sz="83167" autoAdjust="0"/>
  </p:normalViewPr>
  <p:slideViewPr>
    <p:cSldViewPr snapToGrid="0">
      <p:cViewPr varScale="1">
        <p:scale>
          <a:sx n="67" d="100"/>
          <a:sy n="67" d="100"/>
        </p:scale>
        <p:origin x="17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1716" y="-60"/>
      </p:cViewPr>
      <p:guideLst>
        <p:guide orient="horz" pos="3044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B89A1311-041A-4663-A72C-C4A9AA6CE5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87564B3-36ED-4456-814E-5FA65EB94F0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4452" name="Rectangle 4">
            <a:extLst>
              <a:ext uri="{FF2B5EF4-FFF2-40B4-BE49-F238E27FC236}">
                <a16:creationId xmlns:a16="http://schemas.microsoft.com/office/drawing/2014/main" id="{033169E2-86E9-4C06-B89D-6E9B76182BC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210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A2723BCD-031A-4605-9264-EEE9CCE7308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18210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F301F00-B6E4-4BD9-B4D1-1867FA3D47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F9F855A4-E1A3-4B16-90C9-8BA1CAA42C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DE66750-A1CD-4B03-8E22-ABE0BD8264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EDA1FAA-FFFD-4428-9077-FAD0EEDE0BA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9650" y="725488"/>
            <a:ext cx="4832350" cy="3624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485012DF-B809-477A-AE96-5E706D7D99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591050"/>
            <a:ext cx="5026025" cy="434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6502" name="Rectangle 6">
            <a:extLst>
              <a:ext uri="{FF2B5EF4-FFF2-40B4-BE49-F238E27FC236}">
                <a16:creationId xmlns:a16="http://schemas.microsoft.com/office/drawing/2014/main" id="{84E731E8-39CC-4786-BA69-D68FFB75C2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8210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6503" name="Rectangle 7">
            <a:extLst>
              <a:ext uri="{FF2B5EF4-FFF2-40B4-BE49-F238E27FC236}">
                <a16:creationId xmlns:a16="http://schemas.microsoft.com/office/drawing/2014/main" id="{4804A4B5-DFB6-413D-B362-B5CF48CE9E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182100"/>
            <a:ext cx="2968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5D1ADA-859D-45CA-8F00-BE9CA459FD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F56692B-13DF-40E9-892E-563BABCBE7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B2CDDD5-C241-4A5A-BD51-3D439C7E6B65}" type="slidenum">
              <a:rPr lang="cs-CZ" altLang="cs-CZ" sz="1200" smtClean="0"/>
              <a:pPr/>
              <a:t>1</a:t>
            </a:fld>
            <a:endParaRPr lang="cs-CZ" altLang="cs-CZ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C873135-08F6-48BF-977F-062B96747E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58DD467-083E-4056-A317-C5ED61728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1ED7125-F951-4D59-926E-326B40C3A3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77FEFEC2-7FA7-4DC3-B7FF-90006BDE4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B369A7D5-9434-473B-B54C-00CD0E21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9A4CBC2-B547-4979-A325-9BD9409D9C04}" type="slidenum">
              <a:rPr lang="cs-CZ" altLang="cs-CZ" sz="1200" smtClean="0"/>
              <a:pPr/>
              <a:t>28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534304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1ED7125-F951-4D59-926E-326B40C3A3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77FEFEC2-7FA7-4DC3-B7FF-90006BDE4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B369A7D5-9434-473B-B54C-00CD0E21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9A4CBC2-B547-4979-A325-9BD9409D9C04}" type="slidenum">
              <a:rPr lang="cs-CZ" altLang="cs-CZ" sz="1200" smtClean="0"/>
              <a:pPr/>
              <a:t>2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774226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1ED7125-F951-4D59-926E-326B40C3A3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77FEFEC2-7FA7-4DC3-B7FF-90006BDE4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B369A7D5-9434-473B-B54C-00CD0E21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9A4CBC2-B547-4979-A325-9BD9409D9C04}" type="slidenum">
              <a:rPr lang="cs-CZ" altLang="cs-CZ" sz="1200" smtClean="0"/>
              <a:pPr/>
              <a:t>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693991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1ED7125-F951-4D59-926E-326B40C3A3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77FEFEC2-7FA7-4DC3-B7FF-90006BDE4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B369A7D5-9434-473B-B54C-00CD0E21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9A4CBC2-B547-4979-A325-9BD9409D9C04}" type="slidenum">
              <a:rPr lang="cs-CZ" altLang="cs-CZ" sz="1200" smtClean="0"/>
              <a:pPr/>
              <a:t>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48416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1ED7125-F951-4D59-926E-326B40C3A3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77FEFEC2-7FA7-4DC3-B7FF-90006BDE4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B369A7D5-9434-473B-B54C-00CD0E21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9A4CBC2-B547-4979-A325-9BD9409D9C04}" type="slidenum">
              <a:rPr lang="cs-CZ" altLang="cs-CZ" sz="1200" smtClean="0"/>
              <a:pPr/>
              <a:t>10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13951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5D1ADA-859D-45CA-8F00-BE9CA459FD0C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924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5D1ADA-859D-45CA-8F00-BE9CA459FD0C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7988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5D1ADA-859D-45CA-8F00-BE9CA459FD0C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681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1ED7125-F951-4D59-926E-326B40C3A3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77FEFEC2-7FA7-4DC3-B7FF-90006BDE4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B369A7D5-9434-473B-B54C-00CD0E21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9A4CBC2-B547-4979-A325-9BD9409D9C04}" type="slidenum">
              <a:rPr lang="cs-CZ" altLang="cs-CZ" sz="1200" smtClean="0"/>
              <a:pPr/>
              <a:t>21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847032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9E640-CBE8-473C-AB64-D807F814B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F5BF41-0A5A-45EE-984E-CDE3895F9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9B6AE3-8ED3-4F1F-A0EF-0B941333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1778E9-F029-4BE1-A7FD-1BBFFF6D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DF5235-5934-4FC8-9274-C611E130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80DB-B6CA-4711-AF6E-D79EA70C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8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7F304-FA39-4984-9013-CDB975AC2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BB09B7-5A6D-4B17-A140-50400796A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751044-EB1F-4993-9738-0EF970860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B00B4A-7AF4-4B4E-9A41-63A55ADC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V. Svátek, habilitační přednáška, 14.12.2006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AAB68F-D4CF-44BB-9C5E-3B76E4E9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BB740-3352-4F4D-912B-E8FD327E9DA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664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E772715-452F-4706-9D63-7BD54E4D0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A56886-0F65-4430-BC66-20155A0A7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FF7C7C-323A-49EB-AC3F-98D041885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B1CA96-36BF-467E-9FAE-DC003A46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V. Svátek, habilitační přednáška, 14.12.2006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BF21C9-04DD-4D5E-B7E4-4C3C049E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D93DB-FB1C-4EA7-A6AB-1EB2402059D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59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6717B-2634-4B9B-B42A-BCBCD9AB3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FB51B7-FB2F-4346-B30E-E0AED5430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501298-5C6B-4DA5-952F-1D142009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386372-042C-4F47-B0D9-AF8484C2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5ACCD9-AFE8-42A2-8608-E23B37B47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80DB-B6CA-4711-AF6E-D79EA70C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5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6BEC8D-E14D-48EC-B472-2615590C0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79E8CD-5364-4BBD-A2F4-ACFE9CF3D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67BF31-DEE6-4953-8EE6-F91C4BB7C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3E73BC-6E5F-4397-AC8A-77BDCD9B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V. Svátek, profesorská přednáška, 4.5.2017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B40C9-7289-4D3C-B5D4-22F6734FA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297BB-AE6D-40C5-A9C9-AF8C17CCA93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1820807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9E96E-1CCD-4B9D-8B67-143C6C3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DDA6F6-1237-433A-BED0-2F4E4BCC8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1241FE-5D32-4A31-8E81-3394DC464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86EB03-C55B-4A8F-B8CC-8EC1DAA9C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9EC605-0A9A-4464-BCB8-21CCAB70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74E53B-1777-4983-BEBC-4EBEA843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26FC7-DEA9-4A1A-A543-0C2556383E9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72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E382D-140D-4841-ACBF-82DDDCCB6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CC1A85-7090-4B6F-9317-56400F7FC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1A7DCDF-3F85-4ECD-88C1-169C3E018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2FAB9EB-7FEB-41BA-BBCB-823849918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8C23276-31E3-4A3B-9C79-68F2D644A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AC590B-D03D-49B0-BCD2-FDFCF742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FEB4A0-5B51-4127-A6B9-DC0B30BE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6E8A6C-A4AF-46DE-B9E9-3391ACFE0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9B40A-D1CC-4950-BA8A-34E5298988B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79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5BDEB-468C-4FA4-9A9C-19E570CD1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B7FBD8-693A-4D6B-80A0-593E64D02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F9C4A7-D48F-44DE-B116-8500D500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V. Svátek, profesorská přednáška, 4.5.2017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596722-C20B-4739-9081-AFBD19AF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297BB-AE6D-40C5-A9C9-AF8C17CCA93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4365137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C6F44F-D049-4A6A-8C0F-1794AE47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EFC55F-B5D5-4B22-95D4-1EEDF536B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0EC5EF-186E-4E1D-AC24-F7597A0B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FA51E-B2FA-457A-A5F4-9417F4E6EE6E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007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CCC50-3463-466A-A22C-E1588D7CC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E96FAE-23FD-4131-8DA5-511736FB7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1AAF410-C900-4FF8-A546-0C1270D7F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65F829-2075-4325-8F58-CEB4E5B9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B3F415-BD4D-4CB8-93B8-782D86F0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4614D1-0FA5-4553-9F24-90227CAA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215FCD-0EB8-41D2-9500-06640C296D1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911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8BD2A-AB3A-4767-A5AF-EFDFE51ED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A82F8B5-B33E-4D7F-A7C5-D0348D0E6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79AED62-2373-4B6A-B67C-3E7F2BB8A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08D7A6-0C71-4F34-A15C-69BC3799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8773D8-0D16-45F6-868E-71B2C233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5EA24B-4284-4812-B679-59581937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FFB10-9B5A-42AC-BA47-59C07BD6C1B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194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E2C4F57-1707-4897-AD2D-EF056FC9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4F23A5-FEAC-4671-BB8C-259AF423C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6B533-C5B1-4945-BE07-76BF4CB3F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3C6688-7781-4363-8725-60686BD1F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V. Svátek, profesorská přednáška, 4.5.2017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3C9938-CF76-417B-A807-550C316FA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1297BB-AE6D-40C5-A9C9-AF8C17CCA93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566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4" r:id="rId1"/>
    <p:sldLayoutId id="2147484305" r:id="rId2"/>
    <p:sldLayoutId id="2147484306" r:id="rId3"/>
    <p:sldLayoutId id="2147484307" r:id="rId4"/>
    <p:sldLayoutId id="2147484308" r:id="rId5"/>
    <p:sldLayoutId id="2147484309" r:id="rId6"/>
    <p:sldLayoutId id="2147484310" r:id="rId7"/>
    <p:sldLayoutId id="2147484311" r:id="rId8"/>
    <p:sldLayoutId id="2147484312" r:id="rId9"/>
    <p:sldLayoutId id="2147484313" r:id="rId10"/>
    <p:sldLayoutId id="214748431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84E6F56-1A7A-409B-981E-8097659C69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8064500" cy="1143000"/>
          </a:xfrm>
        </p:spPr>
        <p:txBody>
          <a:bodyPr>
            <a:normAutofit/>
          </a:bodyPr>
          <a:lstStyle/>
          <a:p>
            <a:r>
              <a:rPr lang="cs-CZ" altLang="cs-CZ" sz="3200" dirty="0">
                <a:latin typeface="+mn-lt"/>
                <a:ea typeface="+mn-ea"/>
                <a:cs typeface="+mn-cs"/>
              </a:rPr>
              <a:t>Klasifikace pomocí asociačních pravidel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A3A0A65-2306-4BFF-9DED-3BF2F38307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3657600"/>
            <a:ext cx="7239000" cy="1752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GB" altLang="cs-CZ" sz="2400" dirty="0"/>
              <a:t>Tom</a:t>
            </a:r>
            <a:r>
              <a:rPr lang="cs-CZ" altLang="cs-CZ" sz="2400" dirty="0" err="1"/>
              <a:t>áš</a:t>
            </a:r>
            <a:r>
              <a:rPr lang="cs-CZ" altLang="cs-CZ" sz="2400" dirty="0"/>
              <a:t> Kliegr</a:t>
            </a:r>
          </a:p>
          <a:p>
            <a:pPr eaLnBrk="1" hangingPunct="1"/>
            <a:r>
              <a:rPr lang="cs-CZ" altLang="cs-CZ" sz="2000" dirty="0"/>
              <a:t>Katedra informačního a znalostního inženýrství </a:t>
            </a:r>
          </a:p>
          <a:p>
            <a:pPr eaLnBrk="1" hangingPunct="1"/>
            <a:r>
              <a:rPr lang="cs-CZ" altLang="cs-CZ" sz="2000" dirty="0"/>
              <a:t>Fakulta informatiky a statistiky</a:t>
            </a:r>
          </a:p>
          <a:p>
            <a:pPr eaLnBrk="1" hangingPunct="1"/>
            <a:r>
              <a:rPr lang="cs-CZ" altLang="cs-CZ" sz="2000" dirty="0"/>
              <a:t>Vysoká škola ekonomická v Praze</a:t>
            </a:r>
          </a:p>
          <a:p>
            <a:pPr eaLnBrk="1" hangingPunct="1"/>
            <a:endParaRPr lang="cs-CZ" altLang="cs-CZ" sz="700" dirty="0"/>
          </a:p>
          <a:p>
            <a:pPr eaLnBrk="1" hangingPunct="1"/>
            <a:r>
              <a:rPr lang="en-GB" altLang="cs-CZ" sz="2000" dirty="0" err="1">
                <a:solidFill>
                  <a:schemeClr val="tx2"/>
                </a:solidFill>
              </a:rPr>
              <a:t>Semin</a:t>
            </a:r>
            <a:r>
              <a:rPr lang="cs-CZ" altLang="cs-CZ" sz="2000" dirty="0" err="1">
                <a:solidFill>
                  <a:schemeClr val="tx2"/>
                </a:solidFill>
              </a:rPr>
              <a:t>ář</a:t>
            </a:r>
            <a:r>
              <a:rPr lang="cs-CZ" altLang="cs-CZ" sz="2000" dirty="0">
                <a:solidFill>
                  <a:schemeClr val="tx2"/>
                </a:solidFill>
              </a:rPr>
              <a:t> strojového učení a modelování, 18. března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94CE1602-40C1-4FF6-B889-2EF0D652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18" y="359283"/>
            <a:ext cx="7886700" cy="1325563"/>
          </a:xfrm>
        </p:spPr>
        <p:txBody>
          <a:bodyPr/>
          <a:lstStyle/>
          <a:p>
            <a:r>
              <a:rPr lang="cs-CZ" altLang="cs-CZ" dirty="0"/>
              <a:t>Osnova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DFDB6D-6654-439B-BC87-489A374FBA29}"/>
              </a:ext>
            </a:extLst>
          </p:cNvPr>
          <p:cNvSpPr/>
          <p:nvPr/>
        </p:nvSpPr>
        <p:spPr>
          <a:xfrm>
            <a:off x="340618" y="1988840"/>
            <a:ext cx="90559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Asociační pravidla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Klasifikace na bázi asociačních pravidel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Algoritmus </a:t>
            </a:r>
            <a:r>
              <a:rPr lang="cs-CZ" altLang="cs-CZ" sz="2800" dirty="0" err="1">
                <a:solidFill>
                  <a:srgbClr val="0070C0"/>
                </a:solidFill>
              </a:rPr>
              <a:t>Classification</a:t>
            </a:r>
            <a:r>
              <a:rPr lang="cs-CZ" altLang="cs-CZ" sz="2800" dirty="0">
                <a:solidFill>
                  <a:srgbClr val="0070C0"/>
                </a:solidFill>
              </a:rPr>
              <a:t> </a:t>
            </a:r>
            <a:r>
              <a:rPr lang="cs-CZ" altLang="cs-CZ" sz="2800" dirty="0" err="1">
                <a:solidFill>
                  <a:srgbClr val="0070C0"/>
                </a:solidFill>
              </a:rPr>
              <a:t>based</a:t>
            </a:r>
            <a:r>
              <a:rPr lang="cs-CZ" altLang="cs-CZ" sz="2800" dirty="0">
                <a:solidFill>
                  <a:srgbClr val="0070C0"/>
                </a:solidFill>
              </a:rPr>
              <a:t> on </a:t>
            </a:r>
            <a:r>
              <a:rPr lang="cs-CZ" altLang="cs-CZ" sz="2800" dirty="0" err="1">
                <a:solidFill>
                  <a:srgbClr val="0070C0"/>
                </a:solidFill>
              </a:rPr>
              <a:t>Associations</a:t>
            </a:r>
            <a:r>
              <a:rPr lang="cs-CZ" altLang="cs-CZ" sz="2800" dirty="0">
                <a:solidFill>
                  <a:srgbClr val="0070C0"/>
                </a:solidFill>
              </a:rPr>
              <a:t> (CBA)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Příprava dat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Fáze algoritmu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Použití modelu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Evaluace a srovnání s jinými algoritmy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20432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1EF4331D-DD3A-4675-A9D4-CABECEC0C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5707900" cy="407707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E3BB3E5-2B37-40A0-9C56-53A110D0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Ilustrační problém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ACEB26-0822-40D2-92EC-6A7FC91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8F689F0-ECEB-406A-A9C9-8A5774893E76}"/>
              </a:ext>
            </a:extLst>
          </p:cNvPr>
          <p:cNvSpPr txBox="1"/>
          <p:nvPr/>
        </p:nvSpPr>
        <p:spPr>
          <a:xfrm>
            <a:off x="323528" y="1539747"/>
            <a:ext cx="8496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err="1"/>
              <a:t>Dataset</a:t>
            </a:r>
            <a:r>
              <a:rPr lang="cs-CZ" sz="2200" dirty="0"/>
              <a:t> obsahující historická data o komfortu pracovníka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Dva prediktory: teplota (osa Y) a vlhkost v místnosti (osa 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Jeden cílový atribut: komfort pracovníka (1 = nejhorší, 4 = nejlepší)</a:t>
            </a:r>
          </a:p>
          <a:p>
            <a:endParaRPr lang="cs-CZ" sz="2200" dirty="0"/>
          </a:p>
          <a:p>
            <a:r>
              <a:rPr lang="cs-CZ" sz="2200" dirty="0"/>
              <a:t>Data byla sestavena tak, aby umožnila snadnou vizualizaci ve 2D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CE32F06-F562-4995-BED3-2EDCDFD1A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549" y="3274837"/>
            <a:ext cx="1157951" cy="107728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8F034CC-7807-4712-AE8F-7C355F228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778" y="5379395"/>
            <a:ext cx="838894" cy="115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1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BB3E5-2B37-40A0-9C56-53A110D0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na bázi asociačních pravidel</a:t>
            </a:r>
            <a:br>
              <a:rPr lang="cs-CZ" dirty="0"/>
            </a:br>
            <a:r>
              <a:rPr lang="cs-CZ" sz="2800" dirty="0">
                <a:solidFill>
                  <a:srgbClr val="0070C0"/>
                </a:solidFill>
              </a:rPr>
              <a:t>  princip algoritmu CBA (</a:t>
            </a:r>
            <a:r>
              <a:rPr lang="cs-CZ" sz="2800" dirty="0" err="1">
                <a:solidFill>
                  <a:srgbClr val="0070C0"/>
                </a:solidFill>
              </a:rPr>
              <a:t>Liu</a:t>
            </a:r>
            <a:r>
              <a:rPr lang="cs-CZ" sz="2800" dirty="0">
                <a:solidFill>
                  <a:srgbClr val="0070C0"/>
                </a:solidFill>
              </a:rPr>
              <a:t>, 1998)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ACEB26-0822-40D2-92EC-6A7FC91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A749D324-1696-443D-98CD-4B3C3EB27F13}"/>
              </a:ext>
            </a:extLst>
          </p:cNvPr>
          <p:cNvSpPr/>
          <p:nvPr/>
        </p:nvSpPr>
        <p:spPr>
          <a:xfrm>
            <a:off x="661442" y="297305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Časté množiny položek</a:t>
            </a:r>
            <a:endParaRPr lang="en-GB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en-GB" sz="14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itemsety</a:t>
            </a:r>
            <a:r>
              <a:rPr lang="en-GB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72CFF00-13A8-48FC-99F9-9E06BD90BCFC}"/>
              </a:ext>
            </a:extLst>
          </p:cNvPr>
          <p:cNvSpPr/>
          <p:nvPr/>
        </p:nvSpPr>
        <p:spPr>
          <a:xfrm>
            <a:off x="661442" y="422909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Asociační pravidla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>
            <a:extLst>
              <a:ext uri="{FF2B5EF4-FFF2-40B4-BE49-F238E27FC236}">
                <a16:creationId xmlns:a16="http://schemas.microsoft.com/office/drawing/2014/main" id="{508848BC-8A4E-4DCD-BEF3-A9F2B6CEDF99}"/>
              </a:ext>
            </a:extLst>
          </p:cNvPr>
          <p:cNvSpPr/>
          <p:nvPr/>
        </p:nvSpPr>
        <p:spPr>
          <a:xfrm>
            <a:off x="661442" y="554417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Seznam klasifikačních pravidel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5">
            <a:extLst>
              <a:ext uri="{FF2B5EF4-FFF2-40B4-BE49-F238E27FC236}">
                <a16:creationId xmlns:a16="http://schemas.microsoft.com/office/drawing/2014/main" id="{4A667B31-2BF8-4654-BCF4-FB1670023833}"/>
              </a:ext>
            </a:extLst>
          </p:cNvPr>
          <p:cNvSpPr/>
          <p:nvPr/>
        </p:nvSpPr>
        <p:spPr>
          <a:xfrm>
            <a:off x="1519322" y="3677213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89C0016F-25AD-4320-970F-A217CC94DA94}"/>
              </a:ext>
            </a:extLst>
          </p:cNvPr>
          <p:cNvSpPr/>
          <p:nvPr/>
        </p:nvSpPr>
        <p:spPr>
          <a:xfrm>
            <a:off x="1519322" y="4933253"/>
            <a:ext cx="574920" cy="50436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CE2863DE-0FAD-4DDB-A73F-004AF9027677}"/>
              </a:ext>
            </a:extLst>
          </p:cNvPr>
          <p:cNvSpPr/>
          <p:nvPr/>
        </p:nvSpPr>
        <p:spPr>
          <a:xfrm>
            <a:off x="661442" y="1708051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Diskretizace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82906C14-1B9B-4FCA-A630-C72989FA57E8}"/>
              </a:ext>
            </a:extLst>
          </p:cNvPr>
          <p:cNvSpPr/>
          <p:nvPr/>
        </p:nvSpPr>
        <p:spPr>
          <a:xfrm>
            <a:off x="1519322" y="2401051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847986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BB3E5-2B37-40A0-9C56-53A110D0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sz="2800" dirty="0">
                <a:solidFill>
                  <a:srgbClr val="0070C0"/>
                </a:solidFill>
              </a:rPr>
              <a:t>  vstupem jsou pouze nominální atributy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ACEB26-0822-40D2-92EC-6A7FC91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A749D324-1696-443D-98CD-4B3C3EB27F13}"/>
              </a:ext>
            </a:extLst>
          </p:cNvPr>
          <p:cNvSpPr/>
          <p:nvPr/>
        </p:nvSpPr>
        <p:spPr>
          <a:xfrm>
            <a:off x="661442" y="297305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Časté množiny položek</a:t>
            </a:r>
            <a:endParaRPr lang="en-GB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cs-CZ" sz="14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itemsety</a:t>
            </a: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72CFF00-13A8-48FC-99F9-9E06BD90BCFC}"/>
              </a:ext>
            </a:extLst>
          </p:cNvPr>
          <p:cNvSpPr/>
          <p:nvPr/>
        </p:nvSpPr>
        <p:spPr>
          <a:xfrm>
            <a:off x="661442" y="422909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Asociační pravidla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>
            <a:extLst>
              <a:ext uri="{FF2B5EF4-FFF2-40B4-BE49-F238E27FC236}">
                <a16:creationId xmlns:a16="http://schemas.microsoft.com/office/drawing/2014/main" id="{508848BC-8A4E-4DCD-BEF3-A9F2B6CEDF99}"/>
              </a:ext>
            </a:extLst>
          </p:cNvPr>
          <p:cNvSpPr/>
          <p:nvPr/>
        </p:nvSpPr>
        <p:spPr>
          <a:xfrm>
            <a:off x="661442" y="554417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Seznam klasifikačních pravidel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5">
            <a:extLst>
              <a:ext uri="{FF2B5EF4-FFF2-40B4-BE49-F238E27FC236}">
                <a16:creationId xmlns:a16="http://schemas.microsoft.com/office/drawing/2014/main" id="{4A667B31-2BF8-4654-BCF4-FB1670023833}"/>
              </a:ext>
            </a:extLst>
          </p:cNvPr>
          <p:cNvSpPr/>
          <p:nvPr/>
        </p:nvSpPr>
        <p:spPr>
          <a:xfrm>
            <a:off x="1519322" y="3677213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89C0016F-25AD-4320-970F-A217CC94DA94}"/>
              </a:ext>
            </a:extLst>
          </p:cNvPr>
          <p:cNvSpPr/>
          <p:nvPr/>
        </p:nvSpPr>
        <p:spPr>
          <a:xfrm>
            <a:off x="1519322" y="4933253"/>
            <a:ext cx="574920" cy="50436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CE2863DE-0FAD-4DDB-A73F-004AF9027677}"/>
              </a:ext>
            </a:extLst>
          </p:cNvPr>
          <p:cNvSpPr/>
          <p:nvPr/>
        </p:nvSpPr>
        <p:spPr>
          <a:xfrm>
            <a:off x="661442" y="1708051"/>
            <a:ext cx="2437560" cy="597600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Diskretizace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82906C14-1B9B-4FCA-A630-C72989FA57E8}"/>
              </a:ext>
            </a:extLst>
          </p:cNvPr>
          <p:cNvSpPr/>
          <p:nvPr/>
        </p:nvSpPr>
        <p:spPr>
          <a:xfrm>
            <a:off x="1519322" y="2401051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85A067D-D97C-4394-A38E-D3195817D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425" y="1643546"/>
            <a:ext cx="4829250" cy="2884347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9F411773-A0B4-45BC-ABFB-BDC9127FF304}"/>
              </a:ext>
            </a:extLst>
          </p:cNvPr>
          <p:cNvSpPr txBox="1"/>
          <p:nvPr/>
        </p:nvSpPr>
        <p:spPr>
          <a:xfrm>
            <a:off x="3563889" y="4526540"/>
            <a:ext cx="54726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Algoritmy pro dolování asociačních pravidel akceptují na vstupu pouze nominální atributy.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diskretizaci – převod numerických veličin na intervaly – se používá nejčastěji ekvidistanční metoda nebo algoritmus MDLP (</a:t>
            </a:r>
            <a:r>
              <a:rPr lang="cs-CZ" sz="2000" dirty="0" err="1"/>
              <a:t>Fayyad</a:t>
            </a:r>
            <a:r>
              <a:rPr lang="cs-CZ" sz="2000" dirty="0"/>
              <a:t>, 93)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Položkou je dvojice 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atribut=hodnota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B51C1D3-5643-4358-9F75-1D22C7D73C70}"/>
              </a:ext>
            </a:extLst>
          </p:cNvPr>
          <p:cNvSpPr/>
          <p:nvPr/>
        </p:nvSpPr>
        <p:spPr>
          <a:xfrm>
            <a:off x="5937188" y="6336179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Humidity=(40;60]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37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BB3E5-2B37-40A0-9C56-53A110D0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sz="2800" dirty="0">
                <a:solidFill>
                  <a:srgbClr val="0070C0"/>
                </a:solidFill>
              </a:rPr>
              <a:t>  podpora množiny položek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04EA23-3B7C-4B15-B2D4-AC51DF072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80DB-B6CA-4711-AF6E-D79EA70CAC5F}" type="slidenum">
              <a:rPr lang="en-GB" smtClean="0"/>
              <a:t>14</a:t>
            </a:fld>
            <a:endParaRPr lang="en-GB"/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A749D324-1696-443D-98CD-4B3C3EB27F13}"/>
              </a:ext>
            </a:extLst>
          </p:cNvPr>
          <p:cNvSpPr/>
          <p:nvPr/>
        </p:nvSpPr>
        <p:spPr>
          <a:xfrm>
            <a:off x="661442" y="2973053"/>
            <a:ext cx="2437560" cy="597600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Časté množiny položek</a:t>
            </a:r>
          </a:p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cs-CZ" sz="14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itemsety</a:t>
            </a: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72CFF00-13A8-48FC-99F9-9E06BD90BCFC}"/>
              </a:ext>
            </a:extLst>
          </p:cNvPr>
          <p:cNvSpPr/>
          <p:nvPr/>
        </p:nvSpPr>
        <p:spPr>
          <a:xfrm>
            <a:off x="661442" y="422909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Asociační pravidla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>
            <a:extLst>
              <a:ext uri="{FF2B5EF4-FFF2-40B4-BE49-F238E27FC236}">
                <a16:creationId xmlns:a16="http://schemas.microsoft.com/office/drawing/2014/main" id="{508848BC-8A4E-4DCD-BEF3-A9F2B6CEDF99}"/>
              </a:ext>
            </a:extLst>
          </p:cNvPr>
          <p:cNvSpPr/>
          <p:nvPr/>
        </p:nvSpPr>
        <p:spPr>
          <a:xfrm>
            <a:off x="661442" y="554417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Seznam klasifikačních pravidel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5">
            <a:extLst>
              <a:ext uri="{FF2B5EF4-FFF2-40B4-BE49-F238E27FC236}">
                <a16:creationId xmlns:a16="http://schemas.microsoft.com/office/drawing/2014/main" id="{4A667B31-2BF8-4654-BCF4-FB1670023833}"/>
              </a:ext>
            </a:extLst>
          </p:cNvPr>
          <p:cNvSpPr/>
          <p:nvPr/>
        </p:nvSpPr>
        <p:spPr>
          <a:xfrm>
            <a:off x="1519322" y="3677213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89C0016F-25AD-4320-970F-A217CC94DA94}"/>
              </a:ext>
            </a:extLst>
          </p:cNvPr>
          <p:cNvSpPr/>
          <p:nvPr/>
        </p:nvSpPr>
        <p:spPr>
          <a:xfrm>
            <a:off x="1519322" y="4933253"/>
            <a:ext cx="574920" cy="50436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CE2863DE-0FAD-4DDB-A73F-004AF9027677}"/>
              </a:ext>
            </a:extLst>
          </p:cNvPr>
          <p:cNvSpPr/>
          <p:nvPr/>
        </p:nvSpPr>
        <p:spPr>
          <a:xfrm>
            <a:off x="661442" y="1708051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Diskretizace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82906C14-1B9B-4FCA-A630-C72989FA57E8}"/>
              </a:ext>
            </a:extLst>
          </p:cNvPr>
          <p:cNvSpPr/>
          <p:nvPr/>
        </p:nvSpPr>
        <p:spPr>
          <a:xfrm>
            <a:off x="1519322" y="2401051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5870F7BF-DA1C-468D-98CA-63CAFB450DB2}"/>
              </a:ext>
            </a:extLst>
          </p:cNvPr>
          <p:cNvSpPr/>
          <p:nvPr/>
        </p:nvSpPr>
        <p:spPr>
          <a:xfrm>
            <a:off x="3445783" y="4787921"/>
            <a:ext cx="5698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Temp=(25;30]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Hum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=(40;60]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=4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GB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podpora = 3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64407E1A-4914-43A5-B1EA-90C435946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747" r="46703" b="8067"/>
          <a:stretch/>
        </p:blipFill>
        <p:spPr>
          <a:xfrm>
            <a:off x="3909553" y="1720964"/>
            <a:ext cx="4033017" cy="3055918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887B97BA-BC42-4BF7-9581-5CA9393319EC}"/>
              </a:ext>
            </a:extLst>
          </p:cNvPr>
          <p:cNvSpPr txBox="1"/>
          <p:nvPr/>
        </p:nvSpPr>
        <p:spPr>
          <a:xfrm>
            <a:off x="6796091" y="2538421"/>
            <a:ext cx="414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4472C4"/>
                </a:solidFill>
              </a:rPr>
              <a:t>4</a:t>
            </a:r>
            <a:endParaRPr lang="en-GB" b="1" dirty="0">
              <a:solidFill>
                <a:srgbClr val="4472C4"/>
              </a:solidFill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F81C2EF2-3229-46FF-90F2-F0F763AC3ED5}"/>
              </a:ext>
            </a:extLst>
          </p:cNvPr>
          <p:cNvSpPr txBox="1"/>
          <p:nvPr/>
        </p:nvSpPr>
        <p:spPr>
          <a:xfrm>
            <a:off x="6519865" y="2662245"/>
            <a:ext cx="414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4472C4"/>
                </a:solidFill>
              </a:rPr>
              <a:t>4</a:t>
            </a:r>
            <a:endParaRPr lang="en-GB" b="1" dirty="0">
              <a:solidFill>
                <a:srgbClr val="4472C4"/>
              </a:solidFill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1B314A7C-B857-40CA-B304-52D989B01328}"/>
              </a:ext>
            </a:extLst>
          </p:cNvPr>
          <p:cNvSpPr txBox="1"/>
          <p:nvPr/>
        </p:nvSpPr>
        <p:spPr>
          <a:xfrm>
            <a:off x="7062793" y="2405066"/>
            <a:ext cx="414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4472C4"/>
                </a:solidFill>
              </a:rPr>
              <a:t>4</a:t>
            </a:r>
            <a:endParaRPr lang="en-GB" b="1" dirty="0">
              <a:solidFill>
                <a:srgbClr val="4472C4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60FE8FF-7554-4D41-B03C-16FC3471BEC4}"/>
              </a:ext>
            </a:extLst>
          </p:cNvPr>
          <p:cNvSpPr txBox="1"/>
          <p:nvPr/>
        </p:nvSpPr>
        <p:spPr>
          <a:xfrm>
            <a:off x="4361321" y="5268962"/>
            <a:ext cx="569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Množina  položek = konjunkce podmínek</a:t>
            </a:r>
            <a:endParaRPr lang="en-GB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0EA9579-3482-428F-B850-A285AABF2678}"/>
              </a:ext>
            </a:extLst>
          </p:cNvPr>
          <p:cNvSpPr txBox="1"/>
          <p:nvPr/>
        </p:nvSpPr>
        <p:spPr>
          <a:xfrm>
            <a:off x="3871875" y="5673714"/>
            <a:ext cx="4829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cs typeface="Times New Roman" panose="02020603050405020304" pitchFamily="18" charset="0"/>
              </a:rPr>
              <a:t>minimální podpora (support): </a:t>
            </a:r>
            <a:r>
              <a:rPr lang="cs-CZ" dirty="0">
                <a:cs typeface="Times New Roman" panose="02020603050405020304" pitchFamily="18" charset="0"/>
              </a:rPr>
              <a:t>a</a:t>
            </a:r>
            <a:r>
              <a:rPr lang="cs-CZ" dirty="0"/>
              <a:t>lgoritmus nalezne všechny množiny položek, které jsou </a:t>
            </a:r>
            <a:r>
              <a:rPr lang="cs-CZ" i="1" dirty="0"/>
              <a:t>časté</a:t>
            </a:r>
            <a:r>
              <a:rPr lang="cs-CZ" dirty="0"/>
              <a:t> – vyskytují se alespoň v uživatelem zadaném minimálním počtu vstupních řádků</a:t>
            </a:r>
            <a:r>
              <a:rPr lang="cs-CZ" dirty="0">
                <a:cs typeface="Times New Roman" panose="02020603050405020304" pitchFamily="18" charset="0"/>
              </a:rPr>
              <a:t>.</a:t>
            </a:r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79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">
            <a:extLst>
              <a:ext uri="{FF2B5EF4-FFF2-40B4-BE49-F238E27FC236}">
                <a16:creationId xmlns:a16="http://schemas.microsoft.com/office/drawing/2014/main" id="{22993F2E-8FEC-4E4A-85D9-2218ABD4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dirty="0">
                <a:solidFill>
                  <a:srgbClr val="0070C0"/>
                </a:solidFill>
              </a:rPr>
              <a:t>  </a:t>
            </a:r>
            <a:r>
              <a:rPr lang="cs-CZ" sz="2800" dirty="0">
                <a:solidFill>
                  <a:srgbClr val="0070C0"/>
                </a:solidFill>
              </a:rPr>
              <a:t> spolehlivost asociačního pravidla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A749D324-1696-443D-98CD-4B3C3EB27F13}"/>
              </a:ext>
            </a:extLst>
          </p:cNvPr>
          <p:cNvSpPr/>
          <p:nvPr/>
        </p:nvSpPr>
        <p:spPr>
          <a:xfrm>
            <a:off x="661442" y="297305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Časté množiny položek</a:t>
            </a:r>
          </a:p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cs-CZ" sz="14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itemsety</a:t>
            </a: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72CFF00-13A8-48FC-99F9-9E06BD90BCFC}"/>
              </a:ext>
            </a:extLst>
          </p:cNvPr>
          <p:cNvSpPr/>
          <p:nvPr/>
        </p:nvSpPr>
        <p:spPr>
          <a:xfrm>
            <a:off x="661442" y="4229093"/>
            <a:ext cx="2437560" cy="597600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Asociační pravidla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>
            <a:extLst>
              <a:ext uri="{FF2B5EF4-FFF2-40B4-BE49-F238E27FC236}">
                <a16:creationId xmlns:a16="http://schemas.microsoft.com/office/drawing/2014/main" id="{508848BC-8A4E-4DCD-BEF3-A9F2B6CEDF99}"/>
              </a:ext>
            </a:extLst>
          </p:cNvPr>
          <p:cNvSpPr/>
          <p:nvPr/>
        </p:nvSpPr>
        <p:spPr>
          <a:xfrm>
            <a:off x="661442" y="554417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Seznam klasifikačních pravidel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5">
            <a:extLst>
              <a:ext uri="{FF2B5EF4-FFF2-40B4-BE49-F238E27FC236}">
                <a16:creationId xmlns:a16="http://schemas.microsoft.com/office/drawing/2014/main" id="{4A667B31-2BF8-4654-BCF4-FB1670023833}"/>
              </a:ext>
            </a:extLst>
          </p:cNvPr>
          <p:cNvSpPr/>
          <p:nvPr/>
        </p:nvSpPr>
        <p:spPr>
          <a:xfrm>
            <a:off x="1519322" y="3677213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89C0016F-25AD-4320-970F-A217CC94DA94}"/>
              </a:ext>
            </a:extLst>
          </p:cNvPr>
          <p:cNvSpPr/>
          <p:nvPr/>
        </p:nvSpPr>
        <p:spPr>
          <a:xfrm>
            <a:off x="1519322" y="4933253"/>
            <a:ext cx="574920" cy="50436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CE2863DE-0FAD-4DDB-A73F-004AF9027677}"/>
              </a:ext>
            </a:extLst>
          </p:cNvPr>
          <p:cNvSpPr/>
          <p:nvPr/>
        </p:nvSpPr>
        <p:spPr>
          <a:xfrm>
            <a:off x="661442" y="1708051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Diskretizace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82906C14-1B9B-4FCA-A630-C72989FA57E8}"/>
              </a:ext>
            </a:extLst>
          </p:cNvPr>
          <p:cNvSpPr/>
          <p:nvPr/>
        </p:nvSpPr>
        <p:spPr>
          <a:xfrm>
            <a:off x="1519322" y="2401051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6086CD16-F061-4B4D-B266-A0D3E6E4141E}"/>
              </a:ext>
            </a:extLst>
          </p:cNvPr>
          <p:cNvSpPr/>
          <p:nvPr/>
        </p:nvSpPr>
        <p:spPr>
          <a:xfrm>
            <a:off x="3445783" y="4787921"/>
            <a:ext cx="6055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Temp=(25;30]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Hum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=(40;60]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=4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Podpora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3;</a:t>
            </a:r>
            <a:r>
              <a:rPr lang="en-GB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cs-CZ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polehlivost</a:t>
            </a:r>
            <a:r>
              <a:rPr lang="en-GB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0.6 = 3/5</a:t>
            </a:r>
            <a:endParaRPr lang="cs-CZ" b="1" dirty="0">
              <a:solidFill>
                <a:srgbClr val="4472C4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3" name="Obrázek 22">
            <a:extLst>
              <a:ext uri="{FF2B5EF4-FFF2-40B4-BE49-F238E27FC236}">
                <a16:creationId xmlns:a16="http://schemas.microsoft.com/office/drawing/2014/main" id="{AC7B4B4F-3F2D-4597-82F7-D14ADDD204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747" r="46703" b="8067"/>
          <a:stretch/>
        </p:blipFill>
        <p:spPr>
          <a:xfrm>
            <a:off x="3909553" y="1720964"/>
            <a:ext cx="4033017" cy="3055918"/>
          </a:xfrm>
          <a:prstGeom prst="rect">
            <a:avLst/>
          </a:prstGeom>
        </p:spPr>
      </p:pic>
      <p:sp>
        <p:nvSpPr>
          <p:cNvPr id="25" name="Obdélník 24">
            <a:extLst>
              <a:ext uri="{FF2B5EF4-FFF2-40B4-BE49-F238E27FC236}">
                <a16:creationId xmlns:a16="http://schemas.microsoft.com/office/drawing/2014/main" id="{C463FA7F-9120-499A-973B-C9F01AFAC207}"/>
              </a:ext>
            </a:extLst>
          </p:cNvPr>
          <p:cNvSpPr/>
          <p:nvPr/>
        </p:nvSpPr>
        <p:spPr>
          <a:xfrm>
            <a:off x="6038850" y="2486025"/>
            <a:ext cx="1797326" cy="609600"/>
          </a:xfrm>
          <a:prstGeom prst="rect">
            <a:avLst/>
          </a:prstGeom>
          <a:solidFill>
            <a:srgbClr val="FD0B3F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309D0B4A-FDBD-45D3-AB5E-21CCCB653E3C}"/>
              </a:ext>
            </a:extLst>
          </p:cNvPr>
          <p:cNvSpPr/>
          <p:nvPr/>
        </p:nvSpPr>
        <p:spPr>
          <a:xfrm>
            <a:off x="3713326" y="6135667"/>
            <a:ext cx="1574470" cy="462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ts val="1200"/>
              </a:spcBef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</a:t>
            </a:r>
            <a:r>
              <a:rPr lang="cs-CZ" dirty="0"/>
              <a:t>(</a:t>
            </a:r>
            <a:r>
              <a:rPr lang="en-GB" dirty="0"/>
              <a:t>X </a:t>
            </a:r>
            <a:r>
              <a:rPr lang="en-GB" dirty="0">
                <a:sym typeface="Symbol" pitchFamily="18" charset="2"/>
              </a:rPr>
              <a:t> </a:t>
            </a:r>
            <a:r>
              <a:rPr lang="en-GB" dirty="0"/>
              <a:t>Y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=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21C16F84-57D8-43A6-BC04-422D5EE096D5}"/>
              </a:ext>
            </a:extLst>
          </p:cNvPr>
          <p:cNvSpPr txBox="1"/>
          <p:nvPr/>
        </p:nvSpPr>
        <p:spPr>
          <a:xfrm>
            <a:off x="5239731" y="607615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řádků splňujících </a:t>
            </a:r>
            <a:r>
              <a:rPr lang="cs-CZ" sz="1600" dirty="0"/>
              <a:t>X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1600" dirty="0"/>
              <a:t> Y</a:t>
            </a:r>
          </a:p>
          <a:p>
            <a:pPr algn="ctr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řádků splňujících </a:t>
            </a:r>
            <a:r>
              <a:rPr lang="cs-CZ" sz="1600" dirty="0"/>
              <a:t>X </a:t>
            </a:r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9A0ACCE3-AC91-455F-8AFC-65D81A3F8CCF}"/>
              </a:ext>
            </a:extLst>
          </p:cNvPr>
          <p:cNvCxnSpPr/>
          <p:nvPr/>
        </p:nvCxnSpPr>
        <p:spPr bwMode="auto">
          <a:xfrm>
            <a:off x="5474582" y="6366916"/>
            <a:ext cx="30243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Ovál 6">
            <a:extLst>
              <a:ext uri="{FF2B5EF4-FFF2-40B4-BE49-F238E27FC236}">
                <a16:creationId xmlns:a16="http://schemas.microsoft.com/office/drawing/2014/main" id="{A40D0A7F-2DBB-4EFB-A49D-DF6A6ACA51DD}"/>
              </a:ext>
            </a:extLst>
          </p:cNvPr>
          <p:cNvSpPr/>
          <p:nvPr/>
        </p:nvSpPr>
        <p:spPr>
          <a:xfrm>
            <a:off x="7415211" y="4819747"/>
            <a:ext cx="378101" cy="2990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60E3D55B-DDDA-4146-A985-380032FDFDDC}"/>
              </a:ext>
            </a:extLst>
          </p:cNvPr>
          <p:cNvSpPr txBox="1"/>
          <p:nvPr/>
        </p:nvSpPr>
        <p:spPr>
          <a:xfrm>
            <a:off x="3686099" y="5402280"/>
            <a:ext cx="5457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Nalezení pravidla musí splňovat uživatelem zadanou </a:t>
            </a:r>
            <a:r>
              <a:rPr lang="cs-CZ" b="1" dirty="0">
                <a:cs typeface="Times New Roman" panose="02020603050405020304" pitchFamily="18" charset="0"/>
              </a:rPr>
              <a:t>minimální spolehlivost (</a:t>
            </a:r>
            <a:r>
              <a:rPr lang="cs-CZ" b="1" dirty="0" err="1">
                <a:cs typeface="Times New Roman" panose="02020603050405020304" pitchFamily="18" charset="0"/>
              </a:rPr>
              <a:t>confidence</a:t>
            </a:r>
            <a:r>
              <a:rPr lang="cs-CZ" b="1" dirty="0">
                <a:cs typeface="Times New Roman" panose="02020603050405020304" pitchFamily="18" charset="0"/>
              </a:rPr>
              <a:t>):</a:t>
            </a:r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7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">
            <a:extLst>
              <a:ext uri="{FF2B5EF4-FFF2-40B4-BE49-F238E27FC236}">
                <a16:creationId xmlns:a16="http://schemas.microsoft.com/office/drawing/2014/main" id="{22993F2E-8FEC-4E4A-85D9-2218ABD4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dirty="0">
                <a:solidFill>
                  <a:srgbClr val="0070C0"/>
                </a:solidFill>
              </a:rPr>
              <a:t>  </a:t>
            </a:r>
            <a:r>
              <a:rPr lang="cs-CZ" sz="2800" dirty="0">
                <a:solidFill>
                  <a:srgbClr val="0070C0"/>
                </a:solidFill>
              </a:rPr>
              <a:t> z častých množin položek jsou utvořena pravidla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ACEB26-0822-40D2-92EC-6A7FC91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A749D324-1696-443D-98CD-4B3C3EB27F13}"/>
              </a:ext>
            </a:extLst>
          </p:cNvPr>
          <p:cNvSpPr/>
          <p:nvPr/>
        </p:nvSpPr>
        <p:spPr>
          <a:xfrm>
            <a:off x="661442" y="297305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Časté množiny položek</a:t>
            </a:r>
          </a:p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cs-CZ" sz="14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itemsety</a:t>
            </a: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72CFF00-13A8-48FC-99F9-9E06BD90BCFC}"/>
              </a:ext>
            </a:extLst>
          </p:cNvPr>
          <p:cNvSpPr/>
          <p:nvPr/>
        </p:nvSpPr>
        <p:spPr>
          <a:xfrm>
            <a:off x="661442" y="4229093"/>
            <a:ext cx="2437560" cy="597600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Asociační pravidla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>
            <a:extLst>
              <a:ext uri="{FF2B5EF4-FFF2-40B4-BE49-F238E27FC236}">
                <a16:creationId xmlns:a16="http://schemas.microsoft.com/office/drawing/2014/main" id="{508848BC-8A4E-4DCD-BEF3-A9F2B6CEDF99}"/>
              </a:ext>
            </a:extLst>
          </p:cNvPr>
          <p:cNvSpPr/>
          <p:nvPr/>
        </p:nvSpPr>
        <p:spPr>
          <a:xfrm>
            <a:off x="661442" y="554417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Seznam klasifikačních pravidel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5">
            <a:extLst>
              <a:ext uri="{FF2B5EF4-FFF2-40B4-BE49-F238E27FC236}">
                <a16:creationId xmlns:a16="http://schemas.microsoft.com/office/drawing/2014/main" id="{4A667B31-2BF8-4654-BCF4-FB1670023833}"/>
              </a:ext>
            </a:extLst>
          </p:cNvPr>
          <p:cNvSpPr/>
          <p:nvPr/>
        </p:nvSpPr>
        <p:spPr>
          <a:xfrm>
            <a:off x="1519322" y="3677213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89C0016F-25AD-4320-970F-A217CC94DA94}"/>
              </a:ext>
            </a:extLst>
          </p:cNvPr>
          <p:cNvSpPr/>
          <p:nvPr/>
        </p:nvSpPr>
        <p:spPr>
          <a:xfrm>
            <a:off x="1519322" y="4933253"/>
            <a:ext cx="574920" cy="50436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CE2863DE-0FAD-4DDB-A73F-004AF9027677}"/>
              </a:ext>
            </a:extLst>
          </p:cNvPr>
          <p:cNvSpPr/>
          <p:nvPr/>
        </p:nvSpPr>
        <p:spPr>
          <a:xfrm>
            <a:off x="661442" y="1708051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Diskretizace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82906C14-1B9B-4FCA-A630-C72989FA57E8}"/>
              </a:ext>
            </a:extLst>
          </p:cNvPr>
          <p:cNvSpPr/>
          <p:nvPr/>
        </p:nvSpPr>
        <p:spPr>
          <a:xfrm>
            <a:off x="1519322" y="2401051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16670903-9E8D-48E0-B387-E203B296AEE1}"/>
              </a:ext>
            </a:extLst>
          </p:cNvPr>
          <p:cNvSpPr/>
          <p:nvPr/>
        </p:nvSpPr>
        <p:spPr>
          <a:xfrm>
            <a:off x="3299033" y="5219758"/>
            <a:ext cx="603812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{Humidity=(80;100]} 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=1}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=(30;35]}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=4}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=(25;30],Humidity=(40;60]}=&gt;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=4}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=(15;20]}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=2}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=(25;30]}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=4}</a:t>
            </a: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16086AEB-2559-4B25-8A6A-E1698B2E9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892" y="1642318"/>
            <a:ext cx="4586339" cy="2662380"/>
          </a:xfrm>
          <a:prstGeom prst="rect">
            <a:avLst/>
          </a:prstGeom>
        </p:spPr>
      </p:pic>
      <p:sp>
        <p:nvSpPr>
          <p:cNvPr id="20" name="Text Box 3">
            <a:extLst>
              <a:ext uri="{FF2B5EF4-FFF2-40B4-BE49-F238E27FC236}">
                <a16:creationId xmlns:a16="http://schemas.microsoft.com/office/drawing/2014/main" id="{500CAEB7-0DBF-4F28-AD4D-5D54129A9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229" y="4188207"/>
            <a:ext cx="4837612" cy="3699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lIns="92075" tIns="46038" rIns="92075" bIns="46038" anchor="ctr">
            <a:spAutoFit/>
          </a:bodyPr>
          <a:lstStyle/>
          <a:p>
            <a:pPr algn="just" eaLnBrk="0" hangingPunct="0">
              <a:spcBef>
                <a:spcPts val="1200"/>
              </a:spcBef>
            </a:pPr>
            <a:r>
              <a:rPr lang="cs-CZ" dirty="0">
                <a:latin typeface="Calibri (Základní text)"/>
                <a:cs typeface="Times New Roman" panose="02020603050405020304" pitchFamily="18" charset="0"/>
              </a:rPr>
              <a:t>Nalezená pravidla, barvy – predikovaný komfort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42DA40D6-BE14-4CE9-AD07-138F7D3CBF85}"/>
              </a:ext>
            </a:extLst>
          </p:cNvPr>
          <p:cNvSpPr/>
          <p:nvPr/>
        </p:nvSpPr>
        <p:spPr>
          <a:xfrm>
            <a:off x="3865064" y="4777819"/>
            <a:ext cx="5677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1200"/>
              </a:spcBef>
            </a:pPr>
            <a:r>
              <a:rPr lang="cs-CZ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1= červená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cs-C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= zelená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= nepřiřazena, </a:t>
            </a:r>
            <a:r>
              <a:rPr lang="cs-CZ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= modrá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D5771ABD-44B9-4CDF-88F9-2A3F1795ABA8}"/>
              </a:ext>
            </a:extLst>
          </p:cNvPr>
          <p:cNvSpPr/>
          <p:nvPr/>
        </p:nvSpPr>
        <p:spPr>
          <a:xfrm>
            <a:off x="4848375" y="4444121"/>
            <a:ext cx="3219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Bef>
                <a:spcPts val="1200"/>
              </a:spcBef>
            </a:pPr>
            <a:r>
              <a:rPr lang="cs-CZ" dirty="0">
                <a:latin typeface="Calibri (Základní text)"/>
                <a:cs typeface="Times New Roman" panose="02020603050405020304" pitchFamily="18" charset="0"/>
              </a:rPr>
              <a:t>při minimální </a:t>
            </a:r>
            <a:r>
              <a:rPr lang="en-GB" dirty="0" err="1">
                <a:latin typeface="Calibri (Základní text)"/>
                <a:cs typeface="Times New Roman" panose="02020603050405020304" pitchFamily="18" charset="0"/>
              </a:rPr>
              <a:t>spolehlivosti</a:t>
            </a:r>
            <a:r>
              <a:rPr lang="en-GB" dirty="0">
                <a:latin typeface="Calibri (Základní text)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 (Základní text)"/>
                <a:cs typeface="Times New Roman" panose="02020603050405020304" pitchFamily="18" charset="0"/>
              </a:rPr>
              <a:t>= </a:t>
            </a:r>
            <a:r>
              <a:rPr lang="en-GB" dirty="0">
                <a:latin typeface="Calibri (Základní text)"/>
                <a:cs typeface="Times New Roman" panose="02020603050405020304" pitchFamily="18" charset="0"/>
              </a:rPr>
              <a:t>0.5</a:t>
            </a:r>
            <a:endParaRPr lang="cs-CZ" dirty="0">
              <a:latin typeface="Calibri (Základní text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5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BB3E5-2B37-40A0-9C56-53A110D0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sz="2800" dirty="0">
                <a:solidFill>
                  <a:srgbClr val="0070C0"/>
                </a:solidFill>
              </a:rPr>
              <a:t>   jádro CBA je algoritmus pro efektivní výběr pravidel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A749D324-1696-443D-98CD-4B3C3EB27F13}"/>
              </a:ext>
            </a:extLst>
          </p:cNvPr>
          <p:cNvSpPr/>
          <p:nvPr/>
        </p:nvSpPr>
        <p:spPr>
          <a:xfrm>
            <a:off x="661442" y="297305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Časté množiny položek</a:t>
            </a:r>
          </a:p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cs-CZ" sz="14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itemsety</a:t>
            </a: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72CFF00-13A8-48FC-99F9-9E06BD90BCFC}"/>
              </a:ext>
            </a:extLst>
          </p:cNvPr>
          <p:cNvSpPr/>
          <p:nvPr/>
        </p:nvSpPr>
        <p:spPr>
          <a:xfrm>
            <a:off x="661442" y="422909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1400" spc="-1">
                <a:uFill>
                  <a:solidFill>
                    <a:srgbClr val="FFFFFF"/>
                  </a:solidFill>
                </a:uFill>
                <a:latin typeface="Arial"/>
              </a:rPr>
              <a:t>Asociační pravidla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>
            <a:extLst>
              <a:ext uri="{FF2B5EF4-FFF2-40B4-BE49-F238E27FC236}">
                <a16:creationId xmlns:a16="http://schemas.microsoft.com/office/drawing/2014/main" id="{508848BC-8A4E-4DCD-BEF3-A9F2B6CEDF99}"/>
              </a:ext>
            </a:extLst>
          </p:cNvPr>
          <p:cNvSpPr/>
          <p:nvPr/>
        </p:nvSpPr>
        <p:spPr>
          <a:xfrm>
            <a:off x="661442" y="5544173"/>
            <a:ext cx="2437560" cy="597600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Seznam </a:t>
            </a:r>
            <a:r>
              <a:rPr lang="cs-CZ" sz="1400" spc="-1">
                <a:uFill>
                  <a:solidFill>
                    <a:srgbClr val="FFFFFF"/>
                  </a:solidFill>
                </a:uFill>
                <a:latin typeface="Arial"/>
              </a:rPr>
              <a:t>klasifikačních pravidel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5">
            <a:extLst>
              <a:ext uri="{FF2B5EF4-FFF2-40B4-BE49-F238E27FC236}">
                <a16:creationId xmlns:a16="http://schemas.microsoft.com/office/drawing/2014/main" id="{4A667B31-2BF8-4654-BCF4-FB1670023833}"/>
              </a:ext>
            </a:extLst>
          </p:cNvPr>
          <p:cNvSpPr/>
          <p:nvPr/>
        </p:nvSpPr>
        <p:spPr>
          <a:xfrm>
            <a:off x="1519322" y="3677213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89C0016F-25AD-4320-970F-A217CC94DA94}"/>
              </a:ext>
            </a:extLst>
          </p:cNvPr>
          <p:cNvSpPr/>
          <p:nvPr/>
        </p:nvSpPr>
        <p:spPr>
          <a:xfrm>
            <a:off x="1519322" y="4933253"/>
            <a:ext cx="574920" cy="50436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CE2863DE-0FAD-4DDB-A73F-004AF9027677}"/>
              </a:ext>
            </a:extLst>
          </p:cNvPr>
          <p:cNvSpPr/>
          <p:nvPr/>
        </p:nvSpPr>
        <p:spPr>
          <a:xfrm>
            <a:off x="661442" y="1708051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Diskretizace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82906C14-1B9B-4FCA-A630-C72989FA57E8}"/>
              </a:ext>
            </a:extLst>
          </p:cNvPr>
          <p:cNvSpPr/>
          <p:nvPr/>
        </p:nvSpPr>
        <p:spPr>
          <a:xfrm>
            <a:off x="1519322" y="2401051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F4A897B-4DE2-4BDD-9370-29C0EBFBD14C}"/>
              </a:ext>
            </a:extLst>
          </p:cNvPr>
          <p:cNvSpPr/>
          <p:nvPr/>
        </p:nvSpPr>
        <p:spPr>
          <a:xfrm>
            <a:off x="3420014" y="1751653"/>
            <a:ext cx="558189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Část algoritmu nazývaná  </a:t>
            </a:r>
            <a:r>
              <a:rPr lang="cs-CZ" sz="2200" dirty="0" err="1"/>
              <a:t>Classifier</a:t>
            </a:r>
            <a:r>
              <a:rPr lang="cs-CZ" sz="2200" dirty="0"/>
              <a:t> </a:t>
            </a:r>
            <a:r>
              <a:rPr lang="cs-CZ" sz="2200" dirty="0" err="1"/>
              <a:t>Builder</a:t>
            </a:r>
            <a:r>
              <a:rPr lang="cs-CZ" sz="2200" dirty="0"/>
              <a:t> (CBA-CB) ze vstupních pravidel vybere jejich podmnožinu, která tvoří výsledný klasifikátor. </a:t>
            </a:r>
            <a:endParaRPr lang="en-GB" sz="2200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A9E4328D-CCAE-4F29-8BF2-C7FD820BE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871" y="3134362"/>
            <a:ext cx="5593037" cy="298442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0A6BBFE-7F35-472B-A607-D8E7076F4929}"/>
              </a:ext>
            </a:extLst>
          </p:cNvPr>
          <p:cNvSpPr txBox="1"/>
          <p:nvPr/>
        </p:nvSpPr>
        <p:spPr>
          <a:xfrm>
            <a:off x="4572000" y="6149399"/>
            <a:ext cx="35748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100" dirty="0"/>
              <a:t>Algoritmus CBA-CB ve verzi M1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188163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BB3E5-2B37-40A0-9C56-53A110D0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sz="2800" dirty="0">
                <a:solidFill>
                  <a:srgbClr val="0070C0"/>
                </a:solidFill>
              </a:rPr>
              <a:t>  ze seznamu pravidel  je utvořen klasifikátor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A749D324-1696-443D-98CD-4B3C3EB27F13}"/>
              </a:ext>
            </a:extLst>
          </p:cNvPr>
          <p:cNvSpPr/>
          <p:nvPr/>
        </p:nvSpPr>
        <p:spPr>
          <a:xfrm>
            <a:off x="661442" y="297305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Časté množiny položek</a:t>
            </a:r>
          </a:p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cs-CZ" sz="14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itemsety</a:t>
            </a: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72CFF00-13A8-48FC-99F9-9E06BD90BCFC}"/>
              </a:ext>
            </a:extLst>
          </p:cNvPr>
          <p:cNvSpPr/>
          <p:nvPr/>
        </p:nvSpPr>
        <p:spPr>
          <a:xfrm>
            <a:off x="661442" y="4229093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1400" spc="-1">
                <a:uFill>
                  <a:solidFill>
                    <a:srgbClr val="FFFFFF"/>
                  </a:solidFill>
                </a:uFill>
                <a:latin typeface="Arial"/>
              </a:rPr>
              <a:t>Asociační pravidla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>
            <a:extLst>
              <a:ext uri="{FF2B5EF4-FFF2-40B4-BE49-F238E27FC236}">
                <a16:creationId xmlns:a16="http://schemas.microsoft.com/office/drawing/2014/main" id="{508848BC-8A4E-4DCD-BEF3-A9F2B6CEDF99}"/>
              </a:ext>
            </a:extLst>
          </p:cNvPr>
          <p:cNvSpPr/>
          <p:nvPr/>
        </p:nvSpPr>
        <p:spPr>
          <a:xfrm>
            <a:off x="661442" y="5544173"/>
            <a:ext cx="2437560" cy="597600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Seznam </a:t>
            </a:r>
            <a:r>
              <a:rPr lang="cs-CZ" sz="1400" spc="-1">
                <a:uFill>
                  <a:solidFill>
                    <a:srgbClr val="FFFFFF"/>
                  </a:solidFill>
                </a:uFill>
                <a:latin typeface="Arial"/>
              </a:rPr>
              <a:t>klasifikačních pravidel</a:t>
            </a:r>
            <a:endParaRPr lang="en-US" sz="14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5">
            <a:extLst>
              <a:ext uri="{FF2B5EF4-FFF2-40B4-BE49-F238E27FC236}">
                <a16:creationId xmlns:a16="http://schemas.microsoft.com/office/drawing/2014/main" id="{4A667B31-2BF8-4654-BCF4-FB1670023833}"/>
              </a:ext>
            </a:extLst>
          </p:cNvPr>
          <p:cNvSpPr/>
          <p:nvPr/>
        </p:nvSpPr>
        <p:spPr>
          <a:xfrm>
            <a:off x="1519322" y="3677213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89C0016F-25AD-4320-970F-A217CC94DA94}"/>
              </a:ext>
            </a:extLst>
          </p:cNvPr>
          <p:cNvSpPr/>
          <p:nvPr/>
        </p:nvSpPr>
        <p:spPr>
          <a:xfrm>
            <a:off x="1519322" y="4933253"/>
            <a:ext cx="574920" cy="50436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CE2863DE-0FAD-4DDB-A73F-004AF9027677}"/>
              </a:ext>
            </a:extLst>
          </p:cNvPr>
          <p:cNvSpPr/>
          <p:nvPr/>
        </p:nvSpPr>
        <p:spPr>
          <a:xfrm>
            <a:off x="661442" y="1708051"/>
            <a:ext cx="2437560" cy="5976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1400" spc="-1" dirty="0">
                <a:uFill>
                  <a:solidFill>
                    <a:srgbClr val="FFFFFF"/>
                  </a:solidFill>
                </a:uFill>
                <a:latin typeface="Arial"/>
              </a:rPr>
              <a:t>Diskretizace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82906C14-1B9B-4FCA-A630-C72989FA57E8}"/>
              </a:ext>
            </a:extLst>
          </p:cNvPr>
          <p:cNvSpPr/>
          <p:nvPr/>
        </p:nvSpPr>
        <p:spPr>
          <a:xfrm>
            <a:off x="1519322" y="2401051"/>
            <a:ext cx="574920" cy="45648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CD7E2E2-73C7-486A-88EA-35F447D9D392}"/>
              </a:ext>
            </a:extLst>
          </p:cNvPr>
          <p:cNvSpPr txBox="1"/>
          <p:nvPr/>
        </p:nvSpPr>
        <p:spPr>
          <a:xfrm>
            <a:off x="3218267" y="4229093"/>
            <a:ext cx="61026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Nejlepších výsledků CBA dosahuje, pokud výběr probíhá alespoň z 60.000 vstupních pravidel.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Takový počet není problém vygenerovat ani na malých </a:t>
            </a:r>
            <a:r>
              <a:rPr lang="cs-CZ" sz="2200" dirty="0" err="1"/>
              <a:t>datasetech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Na konec je přidáno výchozí pravidlo, to zajistí klasifikaci pro všechny instance</a:t>
            </a:r>
          </a:p>
          <a:p>
            <a:r>
              <a:rPr lang="cs-CZ" sz="2200" dirty="0"/>
              <a:t>      (symbolizováno </a:t>
            </a:r>
            <a:r>
              <a:rPr lang="cs-CZ" sz="2200" dirty="0" err="1">
                <a:solidFill>
                  <a:srgbClr val="00B050"/>
                </a:solidFill>
              </a:rPr>
              <a:t>světlě</a:t>
            </a:r>
            <a:r>
              <a:rPr lang="cs-CZ" sz="2200" dirty="0">
                <a:solidFill>
                  <a:srgbClr val="00B050"/>
                </a:solidFill>
              </a:rPr>
              <a:t> zeleným </a:t>
            </a:r>
            <a:r>
              <a:rPr lang="cs-CZ" sz="2200" dirty="0"/>
              <a:t>podbarvením).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2D3FA0-09CF-4DF6-AE83-9E1EA8488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6943" y="1794530"/>
            <a:ext cx="4435007" cy="243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79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58A65E19-C2B4-4A70-9AB1-558BFE82C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518438"/>
              </p:ext>
            </p:extLst>
          </p:nvPr>
        </p:nvGraphicFramePr>
        <p:xfrm>
          <a:off x="4572001" y="2597995"/>
          <a:ext cx="4071938" cy="732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038">
                  <a:extLst>
                    <a:ext uri="{9D8B030D-6E8A-4147-A177-3AD203B41FA5}">
                      <a16:colId xmlns:a16="http://schemas.microsoft.com/office/drawing/2014/main" val="1381527425"/>
                    </a:ext>
                  </a:extLst>
                </a:gridCol>
                <a:gridCol w="1120587">
                  <a:extLst>
                    <a:ext uri="{9D8B030D-6E8A-4147-A177-3AD203B41FA5}">
                      <a16:colId xmlns:a16="http://schemas.microsoft.com/office/drawing/2014/main" val="3205961691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122112781"/>
                    </a:ext>
                  </a:extLst>
                </a:gridCol>
              </a:tblGrid>
              <a:tr h="366374">
                <a:tc>
                  <a:txBody>
                    <a:bodyPr/>
                    <a:lstStyle/>
                    <a:p>
                      <a:r>
                        <a:rPr lang="cs-CZ" sz="1800" b="0" i="0" dirty="0" err="1"/>
                        <a:t>Temperature</a:t>
                      </a:r>
                      <a:endParaRPr lang="en-GB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dirty="0"/>
                        <a:t>Humidity</a:t>
                      </a:r>
                      <a:endParaRPr lang="en-GB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dirty="0" err="1"/>
                        <a:t>Comfort</a:t>
                      </a:r>
                      <a:endParaRPr lang="en-GB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64641"/>
                  </a:ext>
                </a:extLst>
              </a:tr>
              <a:tr h="366374">
                <a:tc>
                  <a:txBody>
                    <a:bodyPr/>
                    <a:lstStyle/>
                    <a:p>
                      <a:r>
                        <a:rPr lang="cs-CZ" sz="1800" dirty="0"/>
                        <a:t>27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48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?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645536"/>
                  </a:ext>
                </a:extLst>
              </a:tr>
            </a:tbl>
          </a:graphicData>
        </a:graphic>
      </p:graphicFrame>
      <p:pic>
        <p:nvPicPr>
          <p:cNvPr id="10" name="Obrázek 9">
            <a:extLst>
              <a:ext uri="{FF2B5EF4-FFF2-40B4-BE49-F238E27FC236}">
                <a16:creationId xmlns:a16="http://schemas.microsoft.com/office/drawing/2014/main" id="{64ABE3F9-1FEF-48E7-BC0D-5D4A51926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43" y="1677874"/>
            <a:ext cx="4435007" cy="2437494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ACEB26-0822-40D2-92EC-6A7FC91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6B3BC1DD-0A39-40DD-BBEC-A97D0EEFC952}"/>
              </a:ext>
            </a:extLst>
          </p:cNvPr>
          <p:cNvSpPr/>
          <p:nvPr/>
        </p:nvSpPr>
        <p:spPr>
          <a:xfrm>
            <a:off x="395536" y="4777764"/>
            <a:ext cx="89289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   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sup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len 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[1] {Humidity=(80;100]}  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=1} 0.11  0.80  1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[2]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=(30;35]}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=4} 0.14  0.64  1</a:t>
            </a:r>
          </a:p>
          <a:p>
            <a:r>
              <a:rPr lang="cs-C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## [3] {</a:t>
            </a:r>
            <a:r>
              <a:rPr lang="cs-C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=(25;30],Humidity=(40;60]} =&gt; {</a:t>
            </a:r>
            <a:r>
              <a:rPr lang="cs-C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=4} 0.08  0.60  2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[4]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=(15;20]}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=2} 0.11  0.57  1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[5]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=(25;30]}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=4} 0.14  0.50  1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[6] {}                   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=2} 0.28  0.28  x</a:t>
            </a: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D71BC4A1-F468-4D9E-A5FC-BDBC81F823D7}"/>
              </a:ext>
            </a:extLst>
          </p:cNvPr>
          <p:cNvSpPr/>
          <p:nvPr/>
        </p:nvSpPr>
        <p:spPr>
          <a:xfrm>
            <a:off x="1619672" y="2719817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  <a:endParaRPr lang="en-GB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CFB058A-23C2-42FB-84F8-45C2A22BD7D6}"/>
              </a:ext>
            </a:extLst>
          </p:cNvPr>
          <p:cNvSpPr txBox="1"/>
          <p:nvPr/>
        </p:nvSpPr>
        <p:spPr>
          <a:xfrm>
            <a:off x="4314749" y="1631662"/>
            <a:ext cx="4829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Použito první pravidlo v pořadí spolehlivosti, podpory a délky (obecnější pravidla jsou preferována)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3A94C1E6-2688-4720-9EA4-2F9BA4B4C014}"/>
              </a:ext>
            </a:extLst>
          </p:cNvPr>
          <p:cNvCxnSpPr>
            <a:cxnSpLocks/>
          </p:cNvCxnSpPr>
          <p:nvPr/>
        </p:nvCxnSpPr>
        <p:spPr>
          <a:xfrm>
            <a:off x="35496" y="5589240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Nadpis 1">
            <a:extLst>
              <a:ext uri="{FF2B5EF4-FFF2-40B4-BE49-F238E27FC236}">
                <a16:creationId xmlns:a16="http://schemas.microsoft.com/office/drawing/2014/main" id="{847E6DD3-7791-4BEB-9554-8E957FBC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sz="2700" dirty="0">
                <a:solidFill>
                  <a:srgbClr val="0070C0"/>
                </a:solidFill>
              </a:rPr>
              <a:t>  použití pro predikci</a:t>
            </a:r>
            <a:endParaRPr lang="en-GB" sz="2700" dirty="0">
              <a:solidFill>
                <a:srgbClr val="0070C0"/>
              </a:solidFill>
            </a:endParaRP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20C06474-5220-4DED-A316-FB781B5B98C2}"/>
              </a:ext>
            </a:extLst>
          </p:cNvPr>
          <p:cNvSpPr/>
          <p:nvPr/>
        </p:nvSpPr>
        <p:spPr>
          <a:xfrm>
            <a:off x="7351736" y="2990470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9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94CE1602-40C1-4FF6-B889-2EF0D652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18" y="359283"/>
            <a:ext cx="7886700" cy="1325563"/>
          </a:xfrm>
        </p:spPr>
        <p:txBody>
          <a:bodyPr/>
          <a:lstStyle/>
          <a:p>
            <a:r>
              <a:rPr lang="cs-CZ" altLang="cs-CZ" dirty="0"/>
              <a:t>Osnova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DFDB6D-6654-439B-BC87-489A374FBA29}"/>
              </a:ext>
            </a:extLst>
          </p:cNvPr>
          <p:cNvSpPr/>
          <p:nvPr/>
        </p:nvSpPr>
        <p:spPr>
          <a:xfrm>
            <a:off x="340618" y="1988840"/>
            <a:ext cx="6840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Asociační pravidla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Klasifikace na bázi asociačních pravidel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Algoritmus CBA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Evaluace a srovnání s jinými algoritmy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575519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0434B83E-5397-4A9A-816B-2BBD1DC30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43" y="1677874"/>
            <a:ext cx="4435007" cy="2437494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ACEB26-0822-40D2-92EC-6A7FC91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D71BC4A1-F468-4D9E-A5FC-BDBC81F823D7}"/>
              </a:ext>
            </a:extLst>
          </p:cNvPr>
          <p:cNvSpPr/>
          <p:nvPr/>
        </p:nvSpPr>
        <p:spPr>
          <a:xfrm>
            <a:off x="1619672" y="2719817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  <a:endParaRPr lang="en-GB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5A72AD72-2DF5-4712-9874-EF8B980EA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932349"/>
              </p:ext>
            </p:extLst>
          </p:nvPr>
        </p:nvGraphicFramePr>
        <p:xfrm>
          <a:off x="4572001" y="2597995"/>
          <a:ext cx="4071938" cy="732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038">
                  <a:extLst>
                    <a:ext uri="{9D8B030D-6E8A-4147-A177-3AD203B41FA5}">
                      <a16:colId xmlns:a16="http://schemas.microsoft.com/office/drawing/2014/main" val="1381527425"/>
                    </a:ext>
                  </a:extLst>
                </a:gridCol>
                <a:gridCol w="1120587">
                  <a:extLst>
                    <a:ext uri="{9D8B030D-6E8A-4147-A177-3AD203B41FA5}">
                      <a16:colId xmlns:a16="http://schemas.microsoft.com/office/drawing/2014/main" val="3205961691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122112781"/>
                    </a:ext>
                  </a:extLst>
                </a:gridCol>
              </a:tblGrid>
              <a:tr h="366374">
                <a:tc>
                  <a:txBody>
                    <a:bodyPr/>
                    <a:lstStyle/>
                    <a:p>
                      <a:r>
                        <a:rPr lang="cs-CZ" sz="1800" b="0" i="0" dirty="0" err="1"/>
                        <a:t>Temperature</a:t>
                      </a:r>
                      <a:endParaRPr lang="en-GB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dirty="0"/>
                        <a:t>Humidity</a:t>
                      </a:r>
                      <a:endParaRPr lang="en-GB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dirty="0" err="1"/>
                        <a:t>Comfort</a:t>
                      </a:r>
                      <a:endParaRPr lang="en-GB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64641"/>
                  </a:ext>
                </a:extLst>
              </a:tr>
              <a:tr h="366374">
                <a:tc>
                  <a:txBody>
                    <a:bodyPr/>
                    <a:lstStyle/>
                    <a:p>
                      <a:r>
                        <a:rPr lang="cs-CZ" sz="1800" dirty="0"/>
                        <a:t>27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48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?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645536"/>
                  </a:ext>
                </a:extLst>
              </a:tr>
            </a:tbl>
          </a:graphicData>
        </a:graphic>
      </p:graphicFrame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3A94C1E6-2688-4720-9EA4-2F9BA4B4C014}"/>
              </a:ext>
            </a:extLst>
          </p:cNvPr>
          <p:cNvCxnSpPr>
            <a:cxnSpLocks/>
          </p:cNvCxnSpPr>
          <p:nvPr/>
        </p:nvCxnSpPr>
        <p:spPr>
          <a:xfrm>
            <a:off x="35496" y="5589240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>
            <a:extLst>
              <a:ext uri="{FF2B5EF4-FFF2-40B4-BE49-F238E27FC236}">
                <a16:creationId xmlns:a16="http://schemas.microsoft.com/office/drawing/2014/main" id="{53059DFB-1ADF-4A9D-B8A8-1BE64B40B00E}"/>
              </a:ext>
            </a:extLst>
          </p:cNvPr>
          <p:cNvSpPr/>
          <p:nvPr/>
        </p:nvSpPr>
        <p:spPr>
          <a:xfrm>
            <a:off x="7351736" y="3005140"/>
            <a:ext cx="288032" cy="28803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  <a:endParaRPr lang="en-GB" dirty="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8DBD3E53-627D-44BC-AEB5-A0AE2752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cs-CZ" dirty="0"/>
              <a:t>Klasifikace na bázi asociačních pravidel (CBA)</a:t>
            </a:r>
            <a:br>
              <a:rPr lang="cs-CZ" dirty="0"/>
            </a:br>
            <a:r>
              <a:rPr lang="cs-CZ" sz="2700" dirty="0">
                <a:solidFill>
                  <a:srgbClr val="0070C0"/>
                </a:solidFill>
              </a:rPr>
              <a:t>  použití pro predikci</a:t>
            </a:r>
            <a:endParaRPr lang="en-GB" sz="2700" dirty="0">
              <a:solidFill>
                <a:srgbClr val="0070C0"/>
              </a:solidFill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84D96D61-829F-4D7B-AB6A-E12556FBCA31}"/>
              </a:ext>
            </a:extLst>
          </p:cNvPr>
          <p:cNvSpPr/>
          <p:nvPr/>
        </p:nvSpPr>
        <p:spPr>
          <a:xfrm>
            <a:off x="395536" y="4777764"/>
            <a:ext cx="89289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   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sup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len 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[1] {Humidity=(80;100]}  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=1} 0.11  0.80  1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[2]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=(30;35]}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=4} 0.14  0.64  1</a:t>
            </a:r>
          </a:p>
          <a:p>
            <a:r>
              <a:rPr lang="cs-C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## [3] {</a:t>
            </a:r>
            <a:r>
              <a:rPr lang="cs-C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=(25;30],Humidity=(40;60]} =&gt; {</a:t>
            </a:r>
            <a:r>
              <a:rPr lang="cs-CZ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=4</a:t>
            </a:r>
            <a:r>
              <a:rPr lang="cs-C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0.08  0.60  2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[4]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=(15;20]}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=2} 0.11  0.57  1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[5]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=(25;30]}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=4} 0.14  0.50  1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## [6] {}                                     =&gt; {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Comfort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=2} 0.28  0.28  x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F2755F4-5669-4751-87C4-658497E04194}"/>
              </a:ext>
            </a:extLst>
          </p:cNvPr>
          <p:cNvSpPr txBox="1"/>
          <p:nvPr/>
        </p:nvSpPr>
        <p:spPr>
          <a:xfrm>
            <a:off x="4314749" y="1631662"/>
            <a:ext cx="4829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Použito první pravidlo v pořadí spolehlivosti, podpory a délky (obecnější pravidla jsou preferována)</a:t>
            </a:r>
          </a:p>
        </p:txBody>
      </p:sp>
    </p:spTree>
    <p:extLst>
      <p:ext uri="{BB962C8B-B14F-4D97-AF65-F5344CB8AC3E}">
        <p14:creationId xmlns:p14="http://schemas.microsoft.com/office/powerpoint/2010/main" val="1518336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94CE1602-40C1-4FF6-B889-2EF0D652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18" y="359283"/>
            <a:ext cx="7886700" cy="1325563"/>
          </a:xfrm>
        </p:spPr>
        <p:txBody>
          <a:bodyPr/>
          <a:lstStyle/>
          <a:p>
            <a:r>
              <a:rPr lang="cs-CZ" altLang="cs-CZ" dirty="0"/>
              <a:t>Osnova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DFDB6D-6654-439B-BC87-489A374FBA29}"/>
              </a:ext>
            </a:extLst>
          </p:cNvPr>
          <p:cNvSpPr/>
          <p:nvPr/>
        </p:nvSpPr>
        <p:spPr>
          <a:xfrm>
            <a:off x="340618" y="1988840"/>
            <a:ext cx="85518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Asociační pravidla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Klasifikace na bázi asociačních pravidel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Algoritmus </a:t>
            </a:r>
            <a:r>
              <a:rPr lang="cs-CZ" altLang="cs-CZ" sz="2800" dirty="0" err="1"/>
              <a:t>Classification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based</a:t>
            </a:r>
            <a:r>
              <a:rPr lang="cs-CZ" altLang="cs-CZ" sz="2800" dirty="0"/>
              <a:t> on </a:t>
            </a:r>
            <a:r>
              <a:rPr lang="cs-CZ" altLang="cs-CZ" sz="2800" dirty="0" err="1"/>
              <a:t>Associations</a:t>
            </a:r>
            <a:r>
              <a:rPr lang="cs-CZ" altLang="cs-CZ" sz="2800" dirty="0"/>
              <a:t> (CBA)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Evaluace a srovnání s jinými algoritmy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Asociační </a:t>
            </a:r>
            <a:r>
              <a:rPr lang="cs-CZ" altLang="cs-CZ" sz="2800" dirty="0" err="1">
                <a:solidFill>
                  <a:srgbClr val="0070C0"/>
                </a:solidFill>
              </a:rPr>
              <a:t>pravidlové</a:t>
            </a:r>
            <a:r>
              <a:rPr lang="cs-CZ" altLang="cs-CZ" sz="2800" dirty="0">
                <a:solidFill>
                  <a:srgbClr val="0070C0"/>
                </a:solidFill>
              </a:rPr>
              <a:t> klasifikátory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Jiné </a:t>
            </a:r>
            <a:r>
              <a:rPr lang="cs-CZ" altLang="cs-CZ" sz="2800" dirty="0" err="1">
                <a:solidFill>
                  <a:srgbClr val="0070C0"/>
                </a:solidFill>
              </a:rPr>
              <a:t>pravidlové</a:t>
            </a:r>
            <a:r>
              <a:rPr lang="cs-CZ" altLang="cs-CZ" sz="2800" dirty="0">
                <a:solidFill>
                  <a:srgbClr val="0070C0"/>
                </a:solidFill>
              </a:rPr>
              <a:t> algoritmy a rozhodovací stromy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Ostatní často používané klasifikátory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986198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293EB-F001-4E3E-BC0E-E2941C68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r>
              <a:rPr lang="cs-CZ" dirty="0"/>
              <a:t>Evaluace  -  další asociační klasifikátory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362143-2320-4316-B533-540678AC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6874B3A-1555-4DCE-B140-183DCCA91DCD}"/>
              </a:ext>
            </a:extLst>
          </p:cNvPr>
          <p:cNvSpPr txBox="1"/>
          <p:nvPr/>
        </p:nvSpPr>
        <p:spPr>
          <a:xfrm>
            <a:off x="255995" y="1299115"/>
            <a:ext cx="75068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Za posledních dvacet let byla navržena řada algoritmů odvozených od CBA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Cílem při návrhu bylo typicky dosažení lepší správnosti modelu při klasifikaci pomocí některé z následujících technik: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200" dirty="0"/>
              <a:t>Použití jednoho nejsilnějšího pravidla pro klasifikaci (</a:t>
            </a:r>
            <a:r>
              <a:rPr lang="cs-CZ" sz="2200" b="1" dirty="0"/>
              <a:t>single</a:t>
            </a:r>
            <a:r>
              <a:rPr lang="cs-CZ" sz="2200" dirty="0"/>
              <a:t>) </a:t>
            </a:r>
            <a:r>
              <a:rPr lang="cs-CZ" sz="2200" dirty="0" err="1"/>
              <a:t>vs</a:t>
            </a:r>
            <a:r>
              <a:rPr lang="cs-CZ" sz="2200" dirty="0"/>
              <a:t> skládání příspěvků vícero vyhovujících pravidel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200" dirty="0"/>
              <a:t>Použití  klasických „ostrých - </a:t>
            </a:r>
            <a:r>
              <a:rPr lang="cs-CZ" sz="2200" b="1" dirty="0" err="1"/>
              <a:t>crisp</a:t>
            </a:r>
            <a:r>
              <a:rPr lang="cs-CZ" sz="2200" dirty="0"/>
              <a:t>“ pravidel </a:t>
            </a:r>
            <a:r>
              <a:rPr lang="cs-CZ" sz="2200" dirty="0" err="1"/>
              <a:t>vs</a:t>
            </a:r>
            <a:r>
              <a:rPr lang="cs-CZ" sz="2200" dirty="0"/>
              <a:t> fuzzy pravidla, kterému instance může vyhovovat s různým stupněm příslušnosti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200" dirty="0"/>
              <a:t>Použití deterministických algoritmů (</a:t>
            </a:r>
            <a:r>
              <a:rPr lang="cs-CZ" sz="2200" b="1" dirty="0" err="1"/>
              <a:t>det</a:t>
            </a:r>
            <a:r>
              <a:rPr lang="cs-CZ" sz="2200" dirty="0"/>
              <a:t>) generujících vždy stejný výstup, vs. optimalizace pomocí stochastických metod, zpravidla genetických nebo evolučních algoritmů pracujících s prvkem náhody.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D8C2DA3-507D-4135-B577-C60DFA3E424C}"/>
              </a:ext>
            </a:extLst>
          </p:cNvPr>
          <p:cNvSpPr txBox="1"/>
          <p:nvPr/>
        </p:nvSpPr>
        <p:spPr>
          <a:xfrm>
            <a:off x="457078" y="5987018"/>
            <a:ext cx="8134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4472C4"/>
                </a:solidFill>
              </a:rPr>
              <a:t>Kategorie </a:t>
            </a:r>
            <a:r>
              <a:rPr lang="cs-CZ" b="1" dirty="0">
                <a:solidFill>
                  <a:srgbClr val="4472C4"/>
                </a:solidFill>
              </a:rPr>
              <a:t>single</a:t>
            </a:r>
            <a:r>
              <a:rPr lang="cs-CZ" dirty="0">
                <a:solidFill>
                  <a:srgbClr val="4472C4"/>
                </a:solidFill>
              </a:rPr>
              <a:t>, </a:t>
            </a:r>
            <a:r>
              <a:rPr lang="cs-CZ" b="1" dirty="0" err="1">
                <a:solidFill>
                  <a:srgbClr val="4472C4"/>
                </a:solidFill>
              </a:rPr>
              <a:t>crisp</a:t>
            </a:r>
            <a:r>
              <a:rPr lang="cs-CZ" b="1" dirty="0">
                <a:solidFill>
                  <a:srgbClr val="4472C4"/>
                </a:solidFill>
              </a:rPr>
              <a:t> </a:t>
            </a:r>
            <a:r>
              <a:rPr lang="cs-CZ" dirty="0">
                <a:solidFill>
                  <a:srgbClr val="4472C4"/>
                </a:solidFill>
              </a:rPr>
              <a:t>a </a:t>
            </a:r>
            <a:r>
              <a:rPr lang="cs-CZ" b="1" dirty="0" err="1">
                <a:solidFill>
                  <a:srgbClr val="4472C4"/>
                </a:solidFill>
              </a:rPr>
              <a:t>det</a:t>
            </a:r>
            <a:r>
              <a:rPr lang="cs-CZ" b="1" dirty="0">
                <a:solidFill>
                  <a:srgbClr val="4472C4"/>
                </a:solidFill>
              </a:rPr>
              <a:t> </a:t>
            </a:r>
            <a:r>
              <a:rPr lang="cs-CZ" dirty="0">
                <a:solidFill>
                  <a:srgbClr val="4472C4"/>
                </a:solidFill>
              </a:rPr>
              <a:t>jsou použity při srovnání </a:t>
            </a:r>
            <a:r>
              <a:rPr lang="cs-CZ" dirty="0" err="1">
                <a:solidFill>
                  <a:srgbClr val="4472C4"/>
                </a:solidFill>
              </a:rPr>
              <a:t>interpretovatelnosti</a:t>
            </a:r>
            <a:r>
              <a:rPr lang="cs-CZ" dirty="0">
                <a:solidFill>
                  <a:srgbClr val="4472C4"/>
                </a:solidFill>
              </a:rPr>
              <a:t> algoritmů na následujícím snímku.</a:t>
            </a:r>
            <a:endParaRPr lang="en-GB" dirty="0">
              <a:solidFill>
                <a:srgbClr val="4472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60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293EB-F001-4E3E-BC0E-E2941C68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r>
              <a:rPr lang="cs-CZ" dirty="0"/>
              <a:t>Evaluace  -  další asociační klasifikátory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362143-2320-4316-B533-540678AC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33A78C9-8B06-45F4-9BE4-29AA7F4F0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436" y="1383058"/>
            <a:ext cx="8024422" cy="3168352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B609F9B3-1757-4EB7-9597-1C5F911CB798}"/>
              </a:ext>
            </a:extLst>
          </p:cNvPr>
          <p:cNvSpPr/>
          <p:nvPr/>
        </p:nvSpPr>
        <p:spPr>
          <a:xfrm>
            <a:off x="326227" y="4421591"/>
            <a:ext cx="78867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single</a:t>
            </a:r>
            <a:r>
              <a:rPr lang="en-GB" dirty="0"/>
              <a:t> </a:t>
            </a:r>
            <a:r>
              <a:rPr lang="en-GB" dirty="0" err="1"/>
              <a:t>znamená</a:t>
            </a:r>
            <a:r>
              <a:rPr lang="en-GB" dirty="0"/>
              <a:t> </a:t>
            </a:r>
            <a:r>
              <a:rPr lang="en-GB" dirty="0" err="1"/>
              <a:t>klasifikaci</a:t>
            </a:r>
            <a:r>
              <a:rPr lang="en-GB" dirty="0"/>
              <a:t> </a:t>
            </a:r>
            <a:r>
              <a:rPr lang="en-GB" dirty="0" err="1"/>
              <a:t>pomocí</a:t>
            </a:r>
            <a:r>
              <a:rPr lang="en-GB" dirty="0"/>
              <a:t> </a:t>
            </a:r>
            <a:r>
              <a:rPr lang="en-GB" dirty="0" err="1"/>
              <a:t>jednoho</a:t>
            </a:r>
            <a:r>
              <a:rPr lang="en-GB" dirty="0"/>
              <a:t> </a:t>
            </a:r>
            <a:r>
              <a:rPr lang="en-GB" dirty="0" err="1"/>
              <a:t>pravidla</a:t>
            </a:r>
            <a:endParaRPr lang="cs-CZ" dirty="0"/>
          </a:p>
          <a:p>
            <a:r>
              <a:rPr lang="cs-CZ" b="1" dirty="0"/>
              <a:t>c</a:t>
            </a:r>
            <a:r>
              <a:rPr lang="en-GB" b="1" dirty="0" err="1"/>
              <a:t>risp</a:t>
            </a:r>
            <a:r>
              <a:rPr lang="cs-CZ" b="1" dirty="0"/>
              <a:t> </a:t>
            </a:r>
            <a:r>
              <a:rPr lang="cs-CZ" dirty="0"/>
              <a:t>zda </a:t>
            </a:r>
            <a:r>
              <a:rPr lang="en-GB" dirty="0" err="1"/>
              <a:t>podmínky</a:t>
            </a:r>
            <a:r>
              <a:rPr lang="en-GB" dirty="0"/>
              <a:t> v </a:t>
            </a:r>
            <a:r>
              <a:rPr lang="en-GB" dirty="0" err="1"/>
              <a:t>pravidlech</a:t>
            </a:r>
            <a:r>
              <a:rPr lang="en-GB" dirty="0"/>
              <a:t> </a:t>
            </a:r>
            <a:r>
              <a:rPr lang="en-GB" dirty="0" err="1"/>
              <a:t>tvořících</a:t>
            </a:r>
            <a:r>
              <a:rPr lang="en-GB" dirty="0"/>
              <a:t> </a:t>
            </a:r>
            <a:r>
              <a:rPr lang="en-GB" dirty="0" err="1"/>
              <a:t>klasifikátor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ostré</a:t>
            </a:r>
            <a:r>
              <a:rPr lang="en-GB" dirty="0"/>
              <a:t> </a:t>
            </a:r>
            <a:r>
              <a:rPr lang="en-GB" dirty="0" err="1"/>
              <a:t>hranice</a:t>
            </a:r>
            <a:r>
              <a:rPr lang="en-GB" dirty="0"/>
              <a:t> (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protiklad</a:t>
            </a:r>
            <a:r>
              <a:rPr lang="en-GB" dirty="0"/>
              <a:t> k fuzzy </a:t>
            </a:r>
            <a:r>
              <a:rPr lang="en-GB" dirty="0" err="1"/>
              <a:t>hranicím</a:t>
            </a:r>
            <a:r>
              <a:rPr lang="en-GB" dirty="0"/>
              <a:t>)</a:t>
            </a:r>
            <a:endParaRPr lang="cs-CZ" dirty="0"/>
          </a:p>
          <a:p>
            <a:r>
              <a:rPr lang="en-GB" b="1" dirty="0"/>
              <a:t>det.</a:t>
            </a:r>
            <a:r>
              <a:rPr lang="en-GB" dirty="0"/>
              <a:t>  </a:t>
            </a:r>
            <a:r>
              <a:rPr lang="en-GB" dirty="0" err="1"/>
              <a:t>zda</a:t>
            </a:r>
            <a:r>
              <a:rPr lang="en-GB" dirty="0"/>
              <a:t> je </a:t>
            </a:r>
            <a:r>
              <a:rPr lang="en-GB" dirty="0" err="1"/>
              <a:t>algoritmus</a:t>
            </a:r>
            <a:r>
              <a:rPr lang="en-GB" dirty="0"/>
              <a:t> </a:t>
            </a:r>
            <a:r>
              <a:rPr lang="en-GB" dirty="0" err="1"/>
              <a:t>deterministický</a:t>
            </a:r>
            <a:r>
              <a:rPr lang="en-GB" dirty="0"/>
              <a:t> s </a:t>
            </a:r>
            <a:r>
              <a:rPr lang="en-GB" dirty="0" err="1"/>
              <a:t>žádným</a:t>
            </a:r>
            <a:r>
              <a:rPr lang="en-GB" dirty="0"/>
              <a:t> </a:t>
            </a:r>
            <a:r>
              <a:rPr lang="en-GB" dirty="0" err="1"/>
              <a:t>náhodným</a:t>
            </a:r>
            <a:r>
              <a:rPr lang="en-GB" dirty="0"/>
              <a:t> </a:t>
            </a:r>
            <a:r>
              <a:rPr lang="en-GB" dirty="0" err="1"/>
              <a:t>prvkem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genetickým</a:t>
            </a:r>
            <a:r>
              <a:rPr lang="en-GB" dirty="0"/>
              <a:t> </a:t>
            </a:r>
            <a:r>
              <a:rPr lang="en-GB" dirty="0" err="1"/>
              <a:t>algoritmem</a:t>
            </a:r>
            <a:endParaRPr lang="cs-CZ" dirty="0"/>
          </a:p>
          <a:p>
            <a:r>
              <a:rPr lang="en-GB" b="1" dirty="0" err="1"/>
              <a:t>assoc</a:t>
            </a:r>
            <a:r>
              <a:rPr lang="en-GB" dirty="0"/>
              <a:t> </a:t>
            </a:r>
            <a:r>
              <a:rPr lang="en-GB" dirty="0" err="1"/>
              <a:t>zda</a:t>
            </a:r>
            <a:r>
              <a:rPr lang="en-GB" dirty="0"/>
              <a:t> je </a:t>
            </a:r>
            <a:r>
              <a:rPr lang="en-GB" dirty="0" err="1"/>
              <a:t>metoda</a:t>
            </a:r>
            <a:r>
              <a:rPr lang="en-GB" dirty="0"/>
              <a:t> </a:t>
            </a:r>
            <a:r>
              <a:rPr lang="en-GB" dirty="0" err="1"/>
              <a:t>založena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asociačních</a:t>
            </a:r>
            <a:r>
              <a:rPr lang="en-GB" dirty="0"/>
              <a:t> </a:t>
            </a:r>
            <a:r>
              <a:rPr lang="en-GB" dirty="0" err="1"/>
              <a:t>pravidlec</a:t>
            </a:r>
            <a:r>
              <a:rPr lang="cs-CZ" dirty="0"/>
              <a:t>h</a:t>
            </a:r>
          </a:p>
          <a:p>
            <a:r>
              <a:rPr lang="en-GB" b="1" dirty="0" err="1"/>
              <a:t>acc</a:t>
            </a:r>
            <a:r>
              <a:rPr lang="en-GB" dirty="0"/>
              <a:t>, </a:t>
            </a:r>
            <a:r>
              <a:rPr lang="en-GB" b="1" dirty="0"/>
              <a:t>rules</a:t>
            </a:r>
            <a:r>
              <a:rPr lang="en-GB" dirty="0"/>
              <a:t> a </a:t>
            </a:r>
            <a:r>
              <a:rPr lang="cs-CZ" dirty="0"/>
              <a:t> </a:t>
            </a:r>
            <a:r>
              <a:rPr lang="en-GB" b="1" dirty="0"/>
              <a:t>time</a:t>
            </a:r>
            <a:r>
              <a:rPr lang="en-GB" dirty="0"/>
              <a:t> </a:t>
            </a:r>
            <a:r>
              <a:rPr lang="en-GB" dirty="0" err="1"/>
              <a:t>odpovídá</a:t>
            </a:r>
            <a:r>
              <a:rPr lang="en-GB" dirty="0"/>
              <a:t> </a:t>
            </a:r>
            <a:r>
              <a:rPr lang="en-GB" dirty="0" err="1"/>
              <a:t>průměrné</a:t>
            </a:r>
            <a:r>
              <a:rPr lang="en-GB" dirty="0"/>
              <a:t> </a:t>
            </a:r>
            <a:r>
              <a:rPr lang="en-GB" dirty="0" err="1"/>
              <a:t>správnosti</a:t>
            </a:r>
            <a:r>
              <a:rPr lang="en-GB" dirty="0"/>
              <a:t>, </a:t>
            </a:r>
            <a:r>
              <a:rPr lang="en-GB" dirty="0" err="1"/>
              <a:t>průměrnému</a:t>
            </a:r>
            <a:r>
              <a:rPr lang="en-GB" dirty="0"/>
              <a:t> </a:t>
            </a:r>
            <a:r>
              <a:rPr lang="en-GB" dirty="0" err="1"/>
              <a:t>počtu</a:t>
            </a:r>
            <a:r>
              <a:rPr lang="en-GB" dirty="0"/>
              <a:t> </a:t>
            </a:r>
            <a:r>
              <a:rPr lang="en-GB" dirty="0" err="1"/>
              <a:t>pravidel</a:t>
            </a:r>
            <a:r>
              <a:rPr lang="en-GB" dirty="0"/>
              <a:t> a </a:t>
            </a:r>
            <a:r>
              <a:rPr lang="en-GB" dirty="0" err="1"/>
              <a:t>průměrnému</a:t>
            </a:r>
            <a:r>
              <a:rPr lang="en-GB" dirty="0"/>
              <a:t> </a:t>
            </a:r>
            <a:r>
              <a:rPr lang="en-GB" dirty="0" err="1"/>
              <a:t>času</a:t>
            </a:r>
            <a:r>
              <a:rPr lang="en-GB" dirty="0"/>
              <a:t> </a:t>
            </a:r>
            <a:r>
              <a:rPr lang="en-GB" dirty="0" err="1"/>
              <a:t>trénování</a:t>
            </a:r>
            <a:r>
              <a:rPr lang="en-GB" dirty="0"/>
              <a:t> </a:t>
            </a:r>
            <a:r>
              <a:rPr lang="en-GB" dirty="0" err="1"/>
              <a:t>modelu</a:t>
            </a:r>
            <a:r>
              <a:rPr lang="en-GB" dirty="0"/>
              <a:t> </a:t>
            </a:r>
            <a:r>
              <a:rPr lang="en-GB" dirty="0" err="1"/>
              <a:t>napříč</a:t>
            </a:r>
            <a:r>
              <a:rPr lang="en-GB" dirty="0"/>
              <a:t> 26 </a:t>
            </a:r>
            <a:r>
              <a:rPr lang="en-GB" dirty="0" err="1"/>
              <a:t>datasety</a:t>
            </a:r>
            <a:r>
              <a:rPr lang="cs-CZ" dirty="0"/>
              <a:t> v </a:t>
            </a:r>
            <a:r>
              <a:rPr lang="cs-CZ" dirty="0" err="1"/>
              <a:t>Alcala</a:t>
            </a:r>
            <a:r>
              <a:rPr lang="cs-CZ" dirty="0"/>
              <a:t>, 2011</a:t>
            </a:r>
            <a:endParaRPr lang="en-GB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D00D2F3-C291-4113-B617-E54DEA1E0169}"/>
              </a:ext>
            </a:extLst>
          </p:cNvPr>
          <p:cNvSpPr/>
          <p:nvPr/>
        </p:nvSpPr>
        <p:spPr>
          <a:xfrm>
            <a:off x="7392053" y="4441289"/>
            <a:ext cx="132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autor</a:t>
            </a:r>
          </a:p>
        </p:txBody>
      </p:sp>
    </p:spTree>
    <p:extLst>
      <p:ext uri="{BB962C8B-B14F-4D97-AF65-F5344CB8AC3E}">
        <p14:creationId xmlns:p14="http://schemas.microsoft.com/office/powerpoint/2010/main" val="2086466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C281F521-6A47-49DC-9C0B-1D1155089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436" y="1383058"/>
            <a:ext cx="8024422" cy="3168352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256645-743D-4A90-A5E9-2965E160D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36" y="4796170"/>
            <a:ext cx="7886700" cy="131542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Nejlepší FARC—HD má v průměru  o  4% vyšší správnost, ale generuje méně srozumitelná fuzzy pravidla</a:t>
            </a:r>
          </a:p>
          <a:p>
            <a:r>
              <a:rPr lang="en-GB" sz="2400" dirty="0"/>
              <a:t>CBA </a:t>
            </a:r>
            <a:r>
              <a:rPr lang="en-GB" sz="2400" dirty="0" err="1"/>
              <a:t>vytváří</a:t>
            </a:r>
            <a:r>
              <a:rPr lang="en-GB" sz="2400" dirty="0"/>
              <a:t> </a:t>
            </a:r>
            <a:r>
              <a:rPr lang="en-GB" sz="2400" dirty="0" err="1"/>
              <a:t>srozumitelnější</a:t>
            </a:r>
            <a:r>
              <a:rPr lang="en-GB" sz="2400" dirty="0"/>
              <a:t> </a:t>
            </a:r>
            <a:r>
              <a:rPr lang="en-GB" sz="2400" dirty="0" err="1"/>
              <a:t>modely</a:t>
            </a:r>
            <a:r>
              <a:rPr lang="en-GB" sz="2400" dirty="0"/>
              <a:t> </a:t>
            </a:r>
            <a:r>
              <a:rPr lang="en-GB" sz="2400" dirty="0" err="1"/>
              <a:t>než</a:t>
            </a:r>
            <a:r>
              <a:rPr lang="en-GB" sz="2400" dirty="0"/>
              <a:t> </a:t>
            </a:r>
            <a:r>
              <a:rPr lang="en-GB" sz="2400" dirty="0" err="1"/>
              <a:t>ostatní</a:t>
            </a:r>
            <a:r>
              <a:rPr lang="en-GB" sz="2400" dirty="0"/>
              <a:t> </a:t>
            </a:r>
            <a:r>
              <a:rPr lang="en-GB" sz="2400" dirty="0" err="1"/>
              <a:t>algoritmy</a:t>
            </a:r>
            <a:r>
              <a:rPr lang="cs-CZ" sz="2400" dirty="0"/>
              <a:t> pro klasifikaci na </a:t>
            </a:r>
            <a:r>
              <a:rPr lang="cs-CZ" sz="2400" dirty="0">
                <a:solidFill>
                  <a:srgbClr val="0070C0"/>
                </a:solidFill>
              </a:rPr>
              <a:t>bázi asociačních pravidel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EFCEA8-30A8-4FF9-981B-F5514ED4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4AC546E-165A-41C2-8304-A3F298C6501E}"/>
              </a:ext>
            </a:extLst>
          </p:cNvPr>
          <p:cNvSpPr/>
          <p:nvPr/>
        </p:nvSpPr>
        <p:spPr>
          <a:xfrm>
            <a:off x="3231186" y="1813203"/>
            <a:ext cx="1788489" cy="4469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7C353D82-F813-4780-8E9C-BF2DF9672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r>
              <a:rPr lang="cs-CZ" dirty="0"/>
              <a:t>Evaluace  -  další asociační klasifikátory</a:t>
            </a:r>
            <a:endParaRPr lang="en-GB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B4BCAC3-1610-4AEC-B106-1B37AFD1820D}"/>
              </a:ext>
            </a:extLst>
          </p:cNvPr>
          <p:cNvSpPr/>
          <p:nvPr/>
        </p:nvSpPr>
        <p:spPr>
          <a:xfrm>
            <a:off x="7041186" y="1763997"/>
            <a:ext cx="531189" cy="2743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58470C2-ADD7-4871-99E0-A4C1CE380EAB}"/>
              </a:ext>
            </a:extLst>
          </p:cNvPr>
          <p:cNvSpPr/>
          <p:nvPr/>
        </p:nvSpPr>
        <p:spPr>
          <a:xfrm>
            <a:off x="7392053" y="4441289"/>
            <a:ext cx="132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autor</a:t>
            </a:r>
          </a:p>
        </p:txBody>
      </p:sp>
    </p:spTree>
    <p:extLst>
      <p:ext uri="{BB962C8B-B14F-4D97-AF65-F5344CB8AC3E}">
        <p14:creationId xmlns:p14="http://schemas.microsoft.com/office/powerpoint/2010/main" val="2306859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581ED-39EF-4518-A312-D2921E6D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8335838" cy="1325563"/>
          </a:xfrm>
        </p:spPr>
        <p:txBody>
          <a:bodyPr>
            <a:normAutofit/>
          </a:bodyPr>
          <a:lstStyle/>
          <a:p>
            <a:r>
              <a:rPr lang="cs-CZ" sz="3200" dirty="0"/>
              <a:t>Evaluace – další interpretovatelné metody</a:t>
            </a:r>
            <a:endParaRPr lang="en-GB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79C048-09E7-491C-B634-010510486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579" y="5442140"/>
            <a:ext cx="7886700" cy="1046163"/>
          </a:xfrm>
        </p:spPr>
        <p:txBody>
          <a:bodyPr>
            <a:normAutofit/>
          </a:bodyPr>
          <a:lstStyle/>
          <a:p>
            <a:r>
              <a:rPr lang="cs-CZ" sz="2000" dirty="0"/>
              <a:t>CBA je rychlý algoritmus a dává stejně kvalitní výsledky jako </a:t>
            </a:r>
            <a:r>
              <a:rPr lang="cs-CZ" sz="2000" dirty="0">
                <a:solidFill>
                  <a:srgbClr val="0070C0"/>
                </a:solidFill>
              </a:rPr>
              <a:t>jiné široce rozšířené</a:t>
            </a:r>
            <a:r>
              <a:rPr lang="cs-CZ" sz="2000" dirty="0"/>
              <a:t> </a:t>
            </a:r>
            <a:r>
              <a:rPr lang="cs-CZ" sz="2000" dirty="0" err="1">
                <a:solidFill>
                  <a:srgbClr val="0070C0"/>
                </a:solidFill>
              </a:rPr>
              <a:t>pravidlové</a:t>
            </a:r>
            <a:r>
              <a:rPr lang="cs-CZ" sz="2000" dirty="0">
                <a:solidFill>
                  <a:srgbClr val="0070C0"/>
                </a:solidFill>
              </a:rPr>
              <a:t> klasifikátory</a:t>
            </a:r>
            <a:r>
              <a:rPr lang="cs-CZ" sz="2000" dirty="0"/>
              <a:t>, přičemž je často rychlejší</a:t>
            </a:r>
          </a:p>
          <a:p>
            <a:r>
              <a:rPr lang="cs-CZ" sz="2000" dirty="0"/>
              <a:t>CBA ale generuje více pravidel</a:t>
            </a:r>
            <a:endParaRPr lang="en-GB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ED6A028-8648-49BF-B5C9-61C5928C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51ED5CE-DD69-463A-93CA-B92D9D9CC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580" y="1325563"/>
            <a:ext cx="6538698" cy="3969124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1336292B-0758-4320-8535-2A7DAC035C57}"/>
              </a:ext>
            </a:extLst>
          </p:cNvPr>
          <p:cNvSpPr/>
          <p:nvPr/>
        </p:nvSpPr>
        <p:spPr>
          <a:xfrm>
            <a:off x="6823135" y="5072808"/>
            <a:ext cx="132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autor</a:t>
            </a:r>
          </a:p>
        </p:txBody>
      </p:sp>
    </p:spTree>
    <p:extLst>
      <p:ext uri="{BB962C8B-B14F-4D97-AF65-F5344CB8AC3E}">
        <p14:creationId xmlns:p14="http://schemas.microsoft.com/office/powerpoint/2010/main" val="1402440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">
            <a:extLst>
              <a:ext uri="{FF2B5EF4-FFF2-40B4-BE49-F238E27FC236}">
                <a16:creationId xmlns:a16="http://schemas.microsoft.com/office/drawing/2014/main" id="{E69D7A52-0E12-44AC-BC20-0F8963490052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830644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Srovnání s jinými často používanými klasifikátory</a:t>
            </a:r>
            <a:endParaRPr lang="en-GB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A3D79F3-5BDD-4E8D-930D-7F9CDDFEB6A6}"/>
              </a:ext>
            </a:extLst>
          </p:cNvPr>
          <p:cNvSpPr txBox="1"/>
          <p:nvPr/>
        </p:nvSpPr>
        <p:spPr>
          <a:xfrm>
            <a:off x="419982" y="5289501"/>
            <a:ext cx="8167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/>
              <a:t>Ilustrace</a:t>
            </a:r>
            <a:r>
              <a:rPr lang="en-GB" i="1" dirty="0"/>
              <a:t> </a:t>
            </a:r>
            <a:r>
              <a:rPr lang="en-GB" i="1" dirty="0" err="1"/>
              <a:t>vych</a:t>
            </a:r>
            <a:r>
              <a:rPr lang="cs-CZ" i="1" dirty="0" err="1"/>
              <a:t>ází</a:t>
            </a:r>
            <a:r>
              <a:rPr lang="cs-CZ" i="1" dirty="0"/>
              <a:t> z publikací:</a:t>
            </a:r>
          </a:p>
          <a:p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Explainable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Artificial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Intelligence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 – Program Update, DARPA, Spojené státy, 2017.</a:t>
            </a:r>
            <a:endParaRPr lang="en-GB" i="1" dirty="0">
              <a:latin typeface="Cambria" panose="02040503050406030204" pitchFamily="18" charset="0"/>
              <a:ea typeface="Cambria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661AD7-6C5A-4185-ADF8-16953B88B502}"/>
              </a:ext>
            </a:extLst>
          </p:cNvPr>
          <p:cNvSpPr txBox="1"/>
          <p:nvPr/>
        </p:nvSpPr>
        <p:spPr>
          <a:xfrm>
            <a:off x="6449544" y="6550223"/>
            <a:ext cx="2694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/>
              <a:t>Ilustrace modelů: </a:t>
            </a:r>
            <a:r>
              <a:rPr lang="cs-CZ" sz="1400" i="1" dirty="0" err="1"/>
              <a:t>Wikipedia</a:t>
            </a:r>
            <a:r>
              <a:rPr lang="cs-CZ" sz="1400" i="1" dirty="0"/>
              <a:t>, autor</a:t>
            </a:r>
            <a:endParaRPr lang="en-GB" sz="1400" i="1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A3DCD15-90AA-414A-93FF-27D24164AF35}"/>
              </a:ext>
            </a:extLst>
          </p:cNvPr>
          <p:cNvSpPr/>
          <p:nvPr/>
        </p:nvSpPr>
        <p:spPr>
          <a:xfrm>
            <a:off x="7481739" y="5015998"/>
            <a:ext cx="1289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autor</a:t>
            </a:r>
            <a:endParaRPr lang="en-GB" dirty="0"/>
          </a:p>
        </p:txBody>
      </p:sp>
      <p:pic>
        <p:nvPicPr>
          <p:cNvPr id="22" name="Obrázek 6">
            <a:extLst>
              <a:ext uri="{FF2B5EF4-FFF2-40B4-BE49-F238E27FC236}">
                <a16:creationId xmlns:a16="http://schemas.microsoft.com/office/drawing/2014/main" id="{120A2A3A-CC23-4364-93FD-A98DC0CFCD7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297506" y="1339377"/>
            <a:ext cx="1488240" cy="1791000"/>
          </a:xfrm>
          <a:prstGeom prst="rect">
            <a:avLst/>
          </a:prstGeom>
          <a:ln>
            <a:noFill/>
          </a:ln>
        </p:spPr>
      </p:pic>
      <p:pic>
        <p:nvPicPr>
          <p:cNvPr id="24" name="Obrázek 8">
            <a:extLst>
              <a:ext uri="{FF2B5EF4-FFF2-40B4-BE49-F238E27FC236}">
                <a16:creationId xmlns:a16="http://schemas.microsoft.com/office/drawing/2014/main" id="{A75B24B6-77B0-4B1B-88E1-CDC3445AAA65}"/>
              </a:ext>
            </a:extLst>
          </p:cNvPr>
          <p:cNvPicPr/>
          <p:nvPr/>
        </p:nvPicPr>
        <p:blipFill rotWithShape="1">
          <a:blip r:embed="rId3"/>
          <a:srcRect b="16247"/>
          <a:stretch/>
        </p:blipFill>
        <p:spPr>
          <a:xfrm>
            <a:off x="3623540" y="3261298"/>
            <a:ext cx="1616603" cy="1519918"/>
          </a:xfrm>
          <a:prstGeom prst="rect">
            <a:avLst/>
          </a:prstGeom>
          <a:ln>
            <a:noFill/>
          </a:ln>
        </p:spPr>
      </p:pic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832A0EDD-0DFB-456F-8F16-9F255CE623CD}"/>
              </a:ext>
            </a:extLst>
          </p:cNvPr>
          <p:cNvCxnSpPr>
            <a:cxnSpLocks/>
          </p:cNvCxnSpPr>
          <p:nvPr/>
        </p:nvCxnSpPr>
        <p:spPr>
          <a:xfrm flipV="1">
            <a:off x="809852" y="930096"/>
            <a:ext cx="53062" cy="39293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D6BA4B4C-7022-4098-B0FD-BC39A3E1A476}"/>
              </a:ext>
            </a:extLst>
          </p:cNvPr>
          <p:cNvCxnSpPr>
            <a:cxnSpLocks/>
          </p:cNvCxnSpPr>
          <p:nvPr/>
        </p:nvCxnSpPr>
        <p:spPr>
          <a:xfrm>
            <a:off x="809853" y="4859478"/>
            <a:ext cx="7295951" cy="171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498FEE4E-9E4E-4284-95AD-6330BECE8B8C}"/>
              </a:ext>
            </a:extLst>
          </p:cNvPr>
          <p:cNvSpPr txBox="1"/>
          <p:nvPr/>
        </p:nvSpPr>
        <p:spPr>
          <a:xfrm>
            <a:off x="1804215" y="4918419"/>
            <a:ext cx="5582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Interpretovatelnost</a:t>
            </a:r>
            <a:r>
              <a:rPr lang="cs-CZ" sz="2000" dirty="0"/>
              <a:t> (vysvětlitelnost, srozumitelnost)</a:t>
            </a:r>
            <a:endParaRPr lang="en-GB" sz="2000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62BDC41E-ED30-4DB0-8D52-52BB68F54D37}"/>
              </a:ext>
            </a:extLst>
          </p:cNvPr>
          <p:cNvSpPr txBox="1"/>
          <p:nvPr/>
        </p:nvSpPr>
        <p:spPr>
          <a:xfrm rot="16200000">
            <a:off x="33319" y="2501156"/>
            <a:ext cx="1275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Správnost</a:t>
            </a:r>
            <a:endParaRPr lang="en-GB" sz="2000" dirty="0"/>
          </a:p>
        </p:txBody>
      </p:sp>
      <p:pic>
        <p:nvPicPr>
          <p:cNvPr id="32" name="Obrázek 31">
            <a:extLst>
              <a:ext uri="{FF2B5EF4-FFF2-40B4-BE49-F238E27FC236}">
                <a16:creationId xmlns:a16="http://schemas.microsoft.com/office/drawing/2014/main" id="{7F9B054F-15A9-4CB8-8CB4-B6EC2B4D8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3912" y="1376785"/>
            <a:ext cx="2064544" cy="1243013"/>
          </a:xfrm>
          <a:prstGeom prst="rect">
            <a:avLst/>
          </a:prstGeom>
        </p:spPr>
      </p:pic>
      <p:sp>
        <p:nvSpPr>
          <p:cNvPr id="33" name="TextovéPole 32">
            <a:extLst>
              <a:ext uri="{FF2B5EF4-FFF2-40B4-BE49-F238E27FC236}">
                <a16:creationId xmlns:a16="http://schemas.microsoft.com/office/drawing/2014/main" id="{E0A53C38-AA3E-455C-93DC-450EF2C429A4}"/>
              </a:ext>
            </a:extLst>
          </p:cNvPr>
          <p:cNvSpPr txBox="1"/>
          <p:nvPr/>
        </p:nvSpPr>
        <p:spPr>
          <a:xfrm>
            <a:off x="1109934" y="1024879"/>
            <a:ext cx="2326406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/>
              <a:t>Neuronové sítě, hluboké učení</a:t>
            </a:r>
            <a:endParaRPr lang="en-GB" sz="1350" dirty="0"/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1B28BECC-A204-4489-8D93-838282A47A52}"/>
              </a:ext>
            </a:extLst>
          </p:cNvPr>
          <p:cNvSpPr txBox="1"/>
          <p:nvPr/>
        </p:nvSpPr>
        <p:spPr>
          <a:xfrm>
            <a:off x="3623912" y="2728881"/>
            <a:ext cx="1943032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/>
              <a:t>Support </a:t>
            </a:r>
            <a:r>
              <a:rPr lang="cs-CZ" sz="1350" dirty="0" err="1"/>
              <a:t>vector</a:t>
            </a:r>
            <a:r>
              <a:rPr lang="cs-CZ" sz="1350" dirty="0"/>
              <a:t> </a:t>
            </a:r>
            <a:r>
              <a:rPr lang="cs-CZ" sz="1350" dirty="0" err="1"/>
              <a:t>machines</a:t>
            </a:r>
            <a:endParaRPr lang="cs-CZ" sz="1350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950E9A9D-96A6-4B2F-BAF5-C08FA8FF87C6}"/>
              </a:ext>
            </a:extLst>
          </p:cNvPr>
          <p:cNvSpPr txBox="1"/>
          <p:nvPr/>
        </p:nvSpPr>
        <p:spPr>
          <a:xfrm>
            <a:off x="3669992" y="1026479"/>
            <a:ext cx="1221938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 err="1"/>
              <a:t>Random</a:t>
            </a:r>
            <a:r>
              <a:rPr lang="cs-CZ" sz="1350" dirty="0"/>
              <a:t> </a:t>
            </a:r>
            <a:r>
              <a:rPr lang="cs-CZ" sz="1350" dirty="0" err="1"/>
              <a:t>forest</a:t>
            </a:r>
            <a:endParaRPr lang="en-GB" sz="1350" dirty="0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73193EF0-4B60-44E3-A739-5C5A237D7DF3}"/>
              </a:ext>
            </a:extLst>
          </p:cNvPr>
          <p:cNvSpPr txBox="1"/>
          <p:nvPr/>
        </p:nvSpPr>
        <p:spPr>
          <a:xfrm>
            <a:off x="5726408" y="3356718"/>
            <a:ext cx="2318776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/>
              <a:t>Rozhodovací stromy a pravidla</a:t>
            </a:r>
          </a:p>
        </p:txBody>
      </p:sp>
      <p:pic>
        <p:nvPicPr>
          <p:cNvPr id="37" name="Obrázek 15">
            <a:extLst>
              <a:ext uri="{FF2B5EF4-FFF2-40B4-BE49-F238E27FC236}">
                <a16:creationId xmlns:a16="http://schemas.microsoft.com/office/drawing/2014/main" id="{507DCE87-828B-4D95-8A26-8160F1590386}"/>
              </a:ext>
            </a:extLst>
          </p:cNvPr>
          <p:cNvPicPr/>
          <p:nvPr/>
        </p:nvPicPr>
        <p:blipFill rotWithShape="1">
          <a:blip r:embed="rId5"/>
          <a:srcRect r="4123"/>
          <a:stretch/>
        </p:blipFill>
        <p:spPr>
          <a:xfrm>
            <a:off x="5721061" y="3809031"/>
            <a:ext cx="3321339" cy="77694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6877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">
            <a:extLst>
              <a:ext uri="{FF2B5EF4-FFF2-40B4-BE49-F238E27FC236}">
                <a16:creationId xmlns:a16="http://schemas.microsoft.com/office/drawing/2014/main" id="{E69D7A52-0E12-44AC-BC20-0F8963490052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830644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Srovnání s jinými často používanými klasifikátory</a:t>
            </a:r>
            <a:endParaRPr lang="en-GB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A3D79F3-5BDD-4E8D-930D-7F9CDDFEB6A6}"/>
              </a:ext>
            </a:extLst>
          </p:cNvPr>
          <p:cNvSpPr txBox="1"/>
          <p:nvPr/>
        </p:nvSpPr>
        <p:spPr>
          <a:xfrm>
            <a:off x="419982" y="5289501"/>
            <a:ext cx="8167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/>
              <a:t>Ilustrace</a:t>
            </a:r>
            <a:r>
              <a:rPr lang="en-GB" i="1" dirty="0"/>
              <a:t> </a:t>
            </a:r>
            <a:r>
              <a:rPr lang="en-GB" i="1" dirty="0" err="1"/>
              <a:t>vych</a:t>
            </a:r>
            <a:r>
              <a:rPr lang="cs-CZ" i="1" dirty="0" err="1"/>
              <a:t>ází</a:t>
            </a:r>
            <a:r>
              <a:rPr lang="cs-CZ" i="1" dirty="0"/>
              <a:t> z publikací:</a:t>
            </a:r>
          </a:p>
          <a:p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Explainable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Artificial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Intelligence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 – Program Update, DARPA, Spojené státy, 2017.</a:t>
            </a:r>
            <a:endParaRPr lang="en-GB" i="1" dirty="0">
              <a:latin typeface="Cambria" panose="02040503050406030204" pitchFamily="18" charset="0"/>
              <a:ea typeface="Cambria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062070D-287F-44EB-8596-FB6AC4046C7E}"/>
              </a:ext>
            </a:extLst>
          </p:cNvPr>
          <p:cNvSpPr/>
          <p:nvPr/>
        </p:nvSpPr>
        <p:spPr>
          <a:xfrm>
            <a:off x="597804" y="5862810"/>
            <a:ext cx="85461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Fernández-Delgado, Manuel, et al. "Do we need hundreds of classifiers to solve real world classification problems?." The Journal of Machine Learning Research 15.1 (2014): 3133-3181.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661AD7-6C5A-4185-ADF8-16953B88B502}"/>
              </a:ext>
            </a:extLst>
          </p:cNvPr>
          <p:cNvSpPr txBox="1"/>
          <p:nvPr/>
        </p:nvSpPr>
        <p:spPr>
          <a:xfrm>
            <a:off x="6449544" y="6550223"/>
            <a:ext cx="2694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/>
              <a:t>Ilustrace modelů: </a:t>
            </a:r>
            <a:r>
              <a:rPr lang="cs-CZ" sz="1400" i="1" dirty="0" err="1"/>
              <a:t>Wikipedia</a:t>
            </a:r>
            <a:r>
              <a:rPr lang="cs-CZ" sz="1400" i="1" dirty="0"/>
              <a:t>, autor</a:t>
            </a:r>
            <a:endParaRPr lang="en-GB" sz="1400" i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D384C00-8673-4655-8F29-AF7BE4CFF0DA}"/>
              </a:ext>
            </a:extLst>
          </p:cNvPr>
          <p:cNvSpPr txBox="1"/>
          <p:nvPr/>
        </p:nvSpPr>
        <p:spPr>
          <a:xfrm>
            <a:off x="417384" y="1125723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82</a:t>
            </a:r>
            <a:r>
              <a:rPr lang="en-GB" sz="1400" dirty="0"/>
              <a:t>%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6555B9D8-3665-4CAC-A0B5-94860821E92B}"/>
              </a:ext>
            </a:extLst>
          </p:cNvPr>
          <p:cNvSpPr txBox="1"/>
          <p:nvPr/>
        </p:nvSpPr>
        <p:spPr>
          <a:xfrm>
            <a:off x="397371" y="3468417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74%</a:t>
            </a:r>
          </a:p>
        </p:txBody>
      </p:sp>
      <p:sp>
        <p:nvSpPr>
          <p:cNvPr id="7" name="Levá složená závorka 6">
            <a:extLst>
              <a:ext uri="{FF2B5EF4-FFF2-40B4-BE49-F238E27FC236}">
                <a16:creationId xmlns:a16="http://schemas.microsoft.com/office/drawing/2014/main" id="{E1D86FE3-6A98-4DB1-9653-C95AFBBA920D}"/>
              </a:ext>
            </a:extLst>
          </p:cNvPr>
          <p:cNvSpPr/>
          <p:nvPr/>
        </p:nvSpPr>
        <p:spPr>
          <a:xfrm>
            <a:off x="382626" y="1282097"/>
            <a:ext cx="45719" cy="2331839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472C4"/>
              </a:solidFill>
            </a:endParaRPr>
          </a:p>
        </p:txBody>
      </p:sp>
      <p:pic>
        <p:nvPicPr>
          <p:cNvPr id="22" name="Obrázek 6">
            <a:extLst>
              <a:ext uri="{FF2B5EF4-FFF2-40B4-BE49-F238E27FC236}">
                <a16:creationId xmlns:a16="http://schemas.microsoft.com/office/drawing/2014/main" id="{120A2A3A-CC23-4364-93FD-A98DC0CFCD7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297506" y="1339377"/>
            <a:ext cx="1488240" cy="1791000"/>
          </a:xfrm>
          <a:prstGeom prst="rect">
            <a:avLst/>
          </a:prstGeom>
          <a:ln>
            <a:noFill/>
          </a:ln>
        </p:spPr>
      </p:pic>
      <p:pic>
        <p:nvPicPr>
          <p:cNvPr id="24" name="Obrázek 8">
            <a:extLst>
              <a:ext uri="{FF2B5EF4-FFF2-40B4-BE49-F238E27FC236}">
                <a16:creationId xmlns:a16="http://schemas.microsoft.com/office/drawing/2014/main" id="{A75B24B6-77B0-4B1B-88E1-CDC3445AAA65}"/>
              </a:ext>
            </a:extLst>
          </p:cNvPr>
          <p:cNvPicPr/>
          <p:nvPr/>
        </p:nvPicPr>
        <p:blipFill rotWithShape="1">
          <a:blip r:embed="rId3"/>
          <a:srcRect b="16247"/>
          <a:stretch/>
        </p:blipFill>
        <p:spPr>
          <a:xfrm>
            <a:off x="3623540" y="3261298"/>
            <a:ext cx="1616603" cy="1519918"/>
          </a:xfrm>
          <a:prstGeom prst="rect">
            <a:avLst/>
          </a:prstGeom>
          <a:ln>
            <a:noFill/>
          </a:ln>
        </p:spPr>
      </p:pic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832A0EDD-0DFB-456F-8F16-9F255CE623CD}"/>
              </a:ext>
            </a:extLst>
          </p:cNvPr>
          <p:cNvCxnSpPr>
            <a:cxnSpLocks/>
          </p:cNvCxnSpPr>
          <p:nvPr/>
        </p:nvCxnSpPr>
        <p:spPr>
          <a:xfrm flipV="1">
            <a:off x="809852" y="930096"/>
            <a:ext cx="53062" cy="39293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D6BA4B4C-7022-4098-B0FD-BC39A3E1A476}"/>
              </a:ext>
            </a:extLst>
          </p:cNvPr>
          <p:cNvCxnSpPr>
            <a:cxnSpLocks/>
          </p:cNvCxnSpPr>
          <p:nvPr/>
        </p:nvCxnSpPr>
        <p:spPr>
          <a:xfrm>
            <a:off x="809853" y="4859478"/>
            <a:ext cx="7295951" cy="171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498FEE4E-9E4E-4284-95AD-6330BECE8B8C}"/>
              </a:ext>
            </a:extLst>
          </p:cNvPr>
          <p:cNvSpPr txBox="1"/>
          <p:nvPr/>
        </p:nvSpPr>
        <p:spPr>
          <a:xfrm>
            <a:off x="1804215" y="4918419"/>
            <a:ext cx="5582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Interpretovatelnost</a:t>
            </a:r>
            <a:r>
              <a:rPr lang="cs-CZ" sz="2000" dirty="0"/>
              <a:t> (vysvětlitelnost, srozumitelnost)</a:t>
            </a:r>
            <a:endParaRPr lang="en-GB" sz="2000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62BDC41E-ED30-4DB0-8D52-52BB68F54D37}"/>
              </a:ext>
            </a:extLst>
          </p:cNvPr>
          <p:cNvSpPr txBox="1"/>
          <p:nvPr/>
        </p:nvSpPr>
        <p:spPr>
          <a:xfrm rot="16200000">
            <a:off x="33319" y="2501156"/>
            <a:ext cx="1275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Správnost</a:t>
            </a:r>
            <a:endParaRPr lang="en-GB" sz="2000" dirty="0"/>
          </a:p>
        </p:txBody>
      </p:sp>
      <p:pic>
        <p:nvPicPr>
          <p:cNvPr id="32" name="Obrázek 31">
            <a:extLst>
              <a:ext uri="{FF2B5EF4-FFF2-40B4-BE49-F238E27FC236}">
                <a16:creationId xmlns:a16="http://schemas.microsoft.com/office/drawing/2014/main" id="{7F9B054F-15A9-4CB8-8CB4-B6EC2B4D8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3912" y="1376785"/>
            <a:ext cx="2064544" cy="1243013"/>
          </a:xfrm>
          <a:prstGeom prst="rect">
            <a:avLst/>
          </a:prstGeom>
        </p:spPr>
      </p:pic>
      <p:sp>
        <p:nvSpPr>
          <p:cNvPr id="33" name="TextovéPole 32">
            <a:extLst>
              <a:ext uri="{FF2B5EF4-FFF2-40B4-BE49-F238E27FC236}">
                <a16:creationId xmlns:a16="http://schemas.microsoft.com/office/drawing/2014/main" id="{E0A53C38-AA3E-455C-93DC-450EF2C429A4}"/>
              </a:ext>
            </a:extLst>
          </p:cNvPr>
          <p:cNvSpPr txBox="1"/>
          <p:nvPr/>
        </p:nvSpPr>
        <p:spPr>
          <a:xfrm>
            <a:off x="1109934" y="1024879"/>
            <a:ext cx="2326406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/>
              <a:t>Neuronové sítě, hluboké učení</a:t>
            </a:r>
            <a:endParaRPr lang="en-GB" sz="1350" dirty="0"/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1B28BECC-A204-4489-8D93-838282A47A52}"/>
              </a:ext>
            </a:extLst>
          </p:cNvPr>
          <p:cNvSpPr txBox="1"/>
          <p:nvPr/>
        </p:nvSpPr>
        <p:spPr>
          <a:xfrm>
            <a:off x="3623912" y="2728881"/>
            <a:ext cx="1943032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/>
              <a:t>Support </a:t>
            </a:r>
            <a:r>
              <a:rPr lang="cs-CZ" sz="1350" dirty="0" err="1"/>
              <a:t>vector</a:t>
            </a:r>
            <a:r>
              <a:rPr lang="cs-CZ" sz="1350" dirty="0"/>
              <a:t> </a:t>
            </a:r>
            <a:r>
              <a:rPr lang="cs-CZ" sz="1350" dirty="0" err="1"/>
              <a:t>machines</a:t>
            </a:r>
            <a:endParaRPr lang="cs-CZ" sz="1350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950E9A9D-96A6-4B2F-BAF5-C08FA8FF87C6}"/>
              </a:ext>
            </a:extLst>
          </p:cNvPr>
          <p:cNvSpPr txBox="1"/>
          <p:nvPr/>
        </p:nvSpPr>
        <p:spPr>
          <a:xfrm>
            <a:off x="3669992" y="1026479"/>
            <a:ext cx="1221938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 err="1"/>
              <a:t>Random</a:t>
            </a:r>
            <a:r>
              <a:rPr lang="cs-CZ" sz="1350" dirty="0"/>
              <a:t> </a:t>
            </a:r>
            <a:r>
              <a:rPr lang="cs-CZ" sz="1350" dirty="0" err="1"/>
              <a:t>forest</a:t>
            </a:r>
            <a:endParaRPr lang="en-GB" sz="1350" dirty="0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73193EF0-4B60-44E3-A739-5C5A237D7DF3}"/>
              </a:ext>
            </a:extLst>
          </p:cNvPr>
          <p:cNvSpPr txBox="1"/>
          <p:nvPr/>
        </p:nvSpPr>
        <p:spPr>
          <a:xfrm>
            <a:off x="5726408" y="3356718"/>
            <a:ext cx="2318776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350" dirty="0"/>
              <a:t>Rozhodovací stromy a pravidla</a:t>
            </a:r>
          </a:p>
        </p:txBody>
      </p:sp>
      <p:pic>
        <p:nvPicPr>
          <p:cNvPr id="37" name="Obrázek 15">
            <a:extLst>
              <a:ext uri="{FF2B5EF4-FFF2-40B4-BE49-F238E27FC236}">
                <a16:creationId xmlns:a16="http://schemas.microsoft.com/office/drawing/2014/main" id="{507DCE87-828B-4D95-8A26-8160F1590386}"/>
              </a:ext>
            </a:extLst>
          </p:cNvPr>
          <p:cNvPicPr/>
          <p:nvPr/>
        </p:nvPicPr>
        <p:blipFill rotWithShape="1">
          <a:blip r:embed="rId5"/>
          <a:srcRect r="4123"/>
          <a:stretch/>
        </p:blipFill>
        <p:spPr>
          <a:xfrm>
            <a:off x="5721061" y="3809031"/>
            <a:ext cx="3321339" cy="776945"/>
          </a:xfrm>
          <a:prstGeom prst="rect">
            <a:avLst/>
          </a:prstGeom>
          <a:ln>
            <a:noFill/>
          </a:ln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947C3BD1-9E28-41DC-BDDB-2464152EB00C}"/>
              </a:ext>
            </a:extLst>
          </p:cNvPr>
          <p:cNvSpPr txBox="1"/>
          <p:nvPr/>
        </p:nvSpPr>
        <p:spPr>
          <a:xfrm>
            <a:off x="0" y="246672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4472C4"/>
                </a:solidFill>
              </a:rPr>
              <a:t>8</a:t>
            </a:r>
            <a:r>
              <a:rPr lang="en-GB" dirty="0">
                <a:solidFill>
                  <a:srgbClr val="4472C4"/>
                </a:solidFill>
              </a:rPr>
              <a:t>%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8A401049-CBF3-4D28-9464-7A8C474C7B4C}"/>
              </a:ext>
            </a:extLst>
          </p:cNvPr>
          <p:cNvSpPr/>
          <p:nvPr/>
        </p:nvSpPr>
        <p:spPr>
          <a:xfrm>
            <a:off x="7481739" y="5015998"/>
            <a:ext cx="1289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autor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621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94CE1602-40C1-4FF6-B889-2EF0D652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18" y="359283"/>
            <a:ext cx="7886700" cy="1325563"/>
          </a:xfrm>
        </p:spPr>
        <p:txBody>
          <a:bodyPr/>
          <a:lstStyle/>
          <a:p>
            <a:r>
              <a:rPr lang="cs-CZ" altLang="cs-CZ" dirty="0"/>
              <a:t>Osnova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DFDB6D-6654-439B-BC87-489A374FBA29}"/>
              </a:ext>
            </a:extLst>
          </p:cNvPr>
          <p:cNvSpPr/>
          <p:nvPr/>
        </p:nvSpPr>
        <p:spPr>
          <a:xfrm>
            <a:off x="340618" y="1988840"/>
            <a:ext cx="85518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Asociační pravidla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Klasifikace na bázi asociačních pravidel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Algoritmus </a:t>
            </a:r>
            <a:r>
              <a:rPr lang="cs-CZ" altLang="cs-CZ" sz="2800" dirty="0" err="1"/>
              <a:t>Classification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based</a:t>
            </a:r>
            <a:r>
              <a:rPr lang="cs-CZ" altLang="cs-CZ" sz="2800" dirty="0"/>
              <a:t> on </a:t>
            </a:r>
            <a:r>
              <a:rPr lang="cs-CZ" altLang="cs-CZ" sz="2800" dirty="0" err="1"/>
              <a:t>Associations</a:t>
            </a:r>
            <a:r>
              <a:rPr lang="cs-CZ" altLang="cs-CZ" sz="2800" dirty="0"/>
              <a:t> (CBA)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Evaluace a srovnání s jinými algoritmy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Asociační </a:t>
            </a:r>
            <a:r>
              <a:rPr lang="cs-CZ" altLang="cs-CZ" sz="2800" dirty="0" err="1"/>
              <a:t>pravidlové</a:t>
            </a:r>
            <a:r>
              <a:rPr lang="cs-CZ" altLang="cs-CZ" sz="2800" dirty="0"/>
              <a:t> klasifikátory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Jiné </a:t>
            </a:r>
            <a:r>
              <a:rPr lang="cs-CZ" altLang="cs-CZ" sz="2800" dirty="0" err="1"/>
              <a:t>pravidlové</a:t>
            </a:r>
            <a:r>
              <a:rPr lang="cs-CZ" altLang="cs-CZ" sz="2800" dirty="0"/>
              <a:t> algoritmy a rozhodovací stromy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Ostatní často používané klasifikátory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45344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7268C-E31E-4921-86F8-0032B3D1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3871"/>
            <a:ext cx="7886700" cy="1325563"/>
          </a:xfrm>
        </p:spPr>
        <p:txBody>
          <a:bodyPr/>
          <a:lstStyle/>
          <a:p>
            <a:r>
              <a:rPr lang="cs-CZ" dirty="0"/>
              <a:t>Shrnutí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2E880F-6524-416B-92AF-FCB6B52EA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4370"/>
            <a:ext cx="7886700" cy="4351338"/>
          </a:xfrm>
        </p:spPr>
        <p:txBody>
          <a:bodyPr>
            <a:normAutofit/>
          </a:bodyPr>
          <a:lstStyle/>
          <a:p>
            <a:r>
              <a:rPr lang="cs-CZ" sz="2400" dirty="0"/>
              <a:t>Přednáška představila princip klasifikačních algoritmů tvořených na základě asociačních pravidel</a:t>
            </a:r>
          </a:p>
          <a:p>
            <a:r>
              <a:rPr lang="cs-CZ" sz="2400" dirty="0"/>
              <a:t>Velký počet vstupních pravidel  je silnou stránkou i omezením</a:t>
            </a:r>
          </a:p>
          <a:p>
            <a:pPr lvl="1"/>
            <a:r>
              <a:rPr lang="cs-CZ" sz="2000" dirty="0"/>
              <a:t>Velký počet kandidátů, ze kterých se vybírá</a:t>
            </a:r>
          </a:p>
          <a:p>
            <a:pPr lvl="1"/>
            <a:r>
              <a:rPr lang="cs-CZ" sz="2000" dirty="0"/>
              <a:t>Citlivost na práh minimální podpory</a:t>
            </a:r>
          </a:p>
          <a:p>
            <a:pPr lvl="1"/>
            <a:r>
              <a:rPr lang="cs-CZ" sz="2000" dirty="0"/>
              <a:t>Na výstupu větší počet pravidel  než u jiných </a:t>
            </a:r>
            <a:r>
              <a:rPr lang="cs-CZ" sz="2000" dirty="0" err="1"/>
              <a:t>pravidlových</a:t>
            </a:r>
            <a:r>
              <a:rPr lang="cs-CZ" sz="2000" dirty="0"/>
              <a:t> modelů</a:t>
            </a:r>
          </a:p>
          <a:p>
            <a:r>
              <a:rPr lang="cs-CZ" sz="2400" dirty="0"/>
              <a:t>Existuje řada algoritmů a implementací, které postupně usilují o odstranění omezení. </a:t>
            </a:r>
          </a:p>
          <a:p>
            <a:r>
              <a:rPr lang="cs-CZ" sz="2400" dirty="0"/>
              <a:t>Výzvou je nalezení rovnováhy mezi rychlostí, srozumitelností a správností modelů</a:t>
            </a:r>
            <a:endParaRPr lang="en-GB" sz="24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FC1B83-4F68-45E6-BEAA-22BD0FDED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45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94CE1602-40C1-4FF6-B889-2EF0D652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18" y="359283"/>
            <a:ext cx="7886700" cy="1325563"/>
          </a:xfrm>
        </p:spPr>
        <p:txBody>
          <a:bodyPr/>
          <a:lstStyle/>
          <a:p>
            <a:r>
              <a:rPr lang="cs-CZ" altLang="cs-CZ" dirty="0"/>
              <a:t>Osnova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DFDB6D-6654-439B-BC87-489A374FBA29}"/>
              </a:ext>
            </a:extLst>
          </p:cNvPr>
          <p:cNvSpPr/>
          <p:nvPr/>
        </p:nvSpPr>
        <p:spPr>
          <a:xfrm>
            <a:off x="340618" y="1988840"/>
            <a:ext cx="6840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Asociační pravidla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Klasifikace na bázi asociačních pravidel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Algoritmus CBA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Evaluace a srovnání s jinými algoritmy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071169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4">
            <a:extLst>
              <a:ext uri="{FF2B5EF4-FFF2-40B4-BE49-F238E27FC236}">
                <a16:creationId xmlns:a16="http://schemas.microsoft.com/office/drawing/2014/main" id="{F1B0EB9C-C6B7-4771-8A15-90A0CC96A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501900"/>
            <a:ext cx="7793037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59371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197AB-A218-4E8F-8AC6-0F2D10466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7221"/>
            <a:ext cx="7886700" cy="1325563"/>
          </a:xfrm>
        </p:spPr>
        <p:txBody>
          <a:bodyPr/>
          <a:lstStyle/>
          <a:p>
            <a:r>
              <a:rPr lang="cs-CZ" dirty="0"/>
              <a:t>Asociační pravidla - představení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96A5CC-D340-4D21-A221-44B93120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1" name="Zástupný symbol pro obsah 2">
            <a:extLst>
              <a:ext uri="{FF2B5EF4-FFF2-40B4-BE49-F238E27FC236}">
                <a16:creationId xmlns:a16="http://schemas.microsoft.com/office/drawing/2014/main" id="{A7DDE8E7-2DA7-4851-B7F5-623FA232A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706" y="1266173"/>
            <a:ext cx="4921993" cy="5090177"/>
          </a:xfrm>
        </p:spPr>
        <p:txBody>
          <a:bodyPr>
            <a:normAutofit/>
          </a:bodyPr>
          <a:lstStyle/>
          <a:p>
            <a:r>
              <a:rPr lang="cs-CZ" altLang="cs-CZ" sz="2400" dirty="0"/>
              <a:t>Slouží pro objevování zajímavých vztahů v datech</a:t>
            </a:r>
          </a:p>
          <a:p>
            <a:r>
              <a:rPr lang="cs-CZ" altLang="cs-CZ" sz="2400" dirty="0"/>
              <a:t>Mají tvar konjunktivních pravidel</a:t>
            </a:r>
          </a:p>
          <a:p>
            <a:r>
              <a:rPr lang="cs-CZ" altLang="cs-CZ" sz="2400" dirty="0"/>
              <a:t>Jsou nalezena všechna pravidla, vyhovující uživatelem specifikovanému zadání</a:t>
            </a:r>
          </a:p>
          <a:p>
            <a:r>
              <a:rPr lang="cs-CZ" altLang="cs-CZ" sz="2400" dirty="0"/>
              <a:t>Nejznámější použití je pro </a:t>
            </a:r>
            <a:r>
              <a:rPr lang="cs-CZ" altLang="cs-CZ" sz="2400" i="1" dirty="0"/>
              <a:t>analýzu položek </a:t>
            </a:r>
            <a:r>
              <a:rPr lang="cs-CZ" altLang="cs-CZ" sz="2400" dirty="0"/>
              <a:t>v nákupním košíku a následné </a:t>
            </a:r>
            <a:r>
              <a:rPr lang="cs-CZ" altLang="cs-CZ" sz="2400" i="1" dirty="0"/>
              <a:t>doporučování</a:t>
            </a:r>
            <a:r>
              <a:rPr lang="cs-CZ" altLang="cs-CZ" sz="2400" dirty="0"/>
              <a:t> </a:t>
            </a:r>
          </a:p>
          <a:p>
            <a:r>
              <a:rPr lang="cs-CZ" altLang="cs-CZ" sz="2400" dirty="0"/>
              <a:t>Nejznámější je algoritmus </a:t>
            </a:r>
            <a:r>
              <a:rPr lang="cs-CZ" altLang="cs-CZ" sz="2400" dirty="0" err="1"/>
              <a:t>Apriori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Agrawal</a:t>
            </a:r>
            <a:r>
              <a:rPr lang="cs-CZ" altLang="cs-CZ" sz="2400" dirty="0"/>
              <a:t>, 1994)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F267522-7C23-4E2B-9BF9-1A4F8B7D8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092" y="2060848"/>
            <a:ext cx="3988301" cy="208987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75812FF4-2771-43F7-984B-AF933B6E2FB9}"/>
              </a:ext>
            </a:extLst>
          </p:cNvPr>
          <p:cNvSpPr/>
          <p:nvPr/>
        </p:nvSpPr>
        <p:spPr>
          <a:xfrm>
            <a:off x="5461512" y="4401728"/>
            <a:ext cx="3682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i="1" dirty="0"/>
              <a:t>IF milk and diapers THEN beer</a:t>
            </a:r>
          </a:p>
        </p:txBody>
      </p:sp>
    </p:spTree>
    <p:extLst>
      <p:ext uri="{BB962C8B-B14F-4D97-AF65-F5344CB8AC3E}">
        <p14:creationId xmlns:p14="http://schemas.microsoft.com/office/powerpoint/2010/main" val="310027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1AAC3D-D173-4679-93A8-B397AAFE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6115DF6-FCE3-4C0E-B83F-0F26A84E8890}"/>
              </a:ext>
            </a:extLst>
          </p:cNvPr>
          <p:cNvSpPr txBox="1">
            <a:spLocks/>
          </p:cNvSpPr>
          <p:nvPr/>
        </p:nvSpPr>
        <p:spPr>
          <a:xfrm>
            <a:off x="251520" y="72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Asociační pravidla – aktuální příklad použití</a:t>
            </a:r>
            <a:endParaRPr lang="en-GB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F5A317C-6837-415B-B344-9CF9B49BC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380409"/>
            <a:ext cx="7247248" cy="4206605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700751C8-B6EE-4BA5-B2C8-EEB0CFD74DCB}"/>
              </a:ext>
            </a:extLst>
          </p:cNvPr>
          <p:cNvSpPr/>
          <p:nvPr/>
        </p:nvSpPr>
        <p:spPr>
          <a:xfrm>
            <a:off x="2267744" y="5787016"/>
            <a:ext cx="4486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/>
              <a:t>Když</a:t>
            </a:r>
            <a:r>
              <a:rPr lang="en-GB" i="1" dirty="0"/>
              <a:t> </a:t>
            </a:r>
            <a:r>
              <a:rPr lang="en-GB" i="1" dirty="0" err="1"/>
              <a:t>zákazník</a:t>
            </a:r>
            <a:r>
              <a:rPr lang="en-GB" i="1" dirty="0"/>
              <a:t> </a:t>
            </a:r>
            <a:r>
              <a:rPr lang="en-GB" i="1" dirty="0" err="1"/>
              <a:t>koupí</a:t>
            </a:r>
            <a:r>
              <a:rPr lang="en-GB" i="1" dirty="0"/>
              <a:t> </a:t>
            </a:r>
            <a:r>
              <a:rPr lang="en-GB" i="1" dirty="0" err="1"/>
              <a:t>zboží</a:t>
            </a:r>
            <a:r>
              <a:rPr lang="en-GB" i="1" dirty="0"/>
              <a:t> X, </a:t>
            </a:r>
            <a:r>
              <a:rPr lang="en-GB" i="1" dirty="0" err="1"/>
              <a:t>tak</a:t>
            </a:r>
            <a:r>
              <a:rPr lang="en-GB" i="1" dirty="0"/>
              <a:t> </a:t>
            </a:r>
            <a:r>
              <a:rPr lang="en-GB" i="1" dirty="0" err="1"/>
              <a:t>koupí</a:t>
            </a:r>
            <a:r>
              <a:rPr lang="en-GB" i="1" dirty="0"/>
              <a:t> 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i="1" dirty="0" err="1"/>
              <a:t>zboží</a:t>
            </a:r>
            <a:r>
              <a:rPr lang="en-GB" i="1" dirty="0"/>
              <a:t> Y</a:t>
            </a:r>
          </a:p>
        </p:txBody>
      </p:sp>
    </p:spTree>
    <p:extLst>
      <p:ext uri="{BB962C8B-B14F-4D97-AF65-F5344CB8AC3E}">
        <p14:creationId xmlns:p14="http://schemas.microsoft.com/office/powerpoint/2010/main" val="4247667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94CE1602-40C1-4FF6-B889-2EF0D652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18" y="359283"/>
            <a:ext cx="7886700" cy="1325563"/>
          </a:xfrm>
        </p:spPr>
        <p:txBody>
          <a:bodyPr/>
          <a:lstStyle/>
          <a:p>
            <a:r>
              <a:rPr lang="cs-CZ" altLang="cs-CZ" dirty="0"/>
              <a:t>Osnova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DFDB6D-6654-439B-BC87-489A374FBA29}"/>
              </a:ext>
            </a:extLst>
          </p:cNvPr>
          <p:cNvSpPr/>
          <p:nvPr/>
        </p:nvSpPr>
        <p:spPr>
          <a:xfrm>
            <a:off x="340618" y="1988840"/>
            <a:ext cx="6840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Asociační pravidla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0070C0"/>
                </a:solidFill>
              </a:rPr>
              <a:t>Klasifikace na bázi asociačních pravidel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Algoritmus CBA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Evaluace a srovnání s jinými algoritmy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84001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38E7A3CF-B478-42CA-9BC9-43530BAAFA20}"/>
              </a:ext>
            </a:extLst>
          </p:cNvPr>
          <p:cNvSpPr txBox="1">
            <a:spLocks/>
          </p:cNvSpPr>
          <p:nvPr/>
        </p:nvSpPr>
        <p:spPr>
          <a:xfrm>
            <a:off x="655835" y="1435521"/>
            <a:ext cx="5676900" cy="4339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dirty="0"/>
              <a:t>Algoritmus </a:t>
            </a:r>
            <a:r>
              <a:rPr lang="cs-CZ" sz="2200" dirty="0" err="1"/>
              <a:t>Apriori</a:t>
            </a:r>
            <a:r>
              <a:rPr lang="cs-CZ" sz="2200" dirty="0"/>
              <a:t> byl  brzy po svém  uveřejnění v roce 1994 považován za velký průlom: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2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6F7972-50AB-4C1B-B142-902A7875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088211"/>
            <a:ext cx="30861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CAB4ADC-033B-4EE7-80FB-EF226C4558A8}"/>
              </a:ext>
            </a:extLst>
          </p:cNvPr>
          <p:cNvSpPr/>
          <p:nvPr/>
        </p:nvSpPr>
        <p:spPr>
          <a:xfrm>
            <a:off x="2081944" y="2210834"/>
            <a:ext cx="5022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„ … </a:t>
            </a:r>
            <a:r>
              <a:rPr lang="en-GB" sz="2400" dirty="0" err="1"/>
              <a:t>jeden</a:t>
            </a:r>
            <a:r>
              <a:rPr lang="en-GB" sz="2400" dirty="0"/>
              <a:t> z  </a:t>
            </a:r>
            <a:r>
              <a:rPr lang="en-GB" sz="2400" dirty="0" err="1"/>
              <a:t>největších</a:t>
            </a:r>
            <a:r>
              <a:rPr lang="en-GB" sz="2400" dirty="0"/>
              <a:t> </a:t>
            </a:r>
            <a:r>
              <a:rPr lang="en-GB" sz="2400" dirty="0" err="1"/>
              <a:t>úspěchů</a:t>
            </a:r>
            <a:r>
              <a:rPr lang="en-GB" sz="2400" dirty="0"/>
              <a:t> </a:t>
            </a:r>
            <a:r>
              <a:rPr lang="en-GB" sz="2400" dirty="0" err="1"/>
              <a:t>technologií</a:t>
            </a:r>
            <a:r>
              <a:rPr lang="en-GB" sz="2400" dirty="0"/>
              <a:t> pro </a:t>
            </a:r>
            <a:r>
              <a:rPr lang="en-GB" sz="2400" dirty="0" err="1"/>
              <a:t>dolování</a:t>
            </a:r>
            <a:r>
              <a:rPr lang="en-GB" sz="2400" dirty="0"/>
              <a:t> </a:t>
            </a:r>
            <a:r>
              <a:rPr lang="en-GB" sz="2400" dirty="0" err="1"/>
              <a:t>znalostí</a:t>
            </a:r>
            <a:r>
              <a:rPr lang="cs-CZ" sz="2400" dirty="0"/>
              <a:t>.“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942FF4A-7AB3-485B-9251-6C1139479AD5}"/>
              </a:ext>
            </a:extLst>
          </p:cNvPr>
          <p:cNvSpPr/>
          <p:nvPr/>
        </p:nvSpPr>
        <p:spPr>
          <a:xfrm>
            <a:off x="2787009" y="3045336"/>
            <a:ext cx="432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Hastie</a:t>
            </a:r>
            <a:r>
              <a:rPr lang="cs-CZ" i="1" dirty="0">
                <a:solidFill>
                  <a:srgbClr val="0070C0"/>
                </a:solidFill>
              </a:rPr>
              <a:t> et al. </a:t>
            </a:r>
            <a:r>
              <a:rPr lang="cs-CZ" i="1" dirty="0" err="1">
                <a:solidFill>
                  <a:srgbClr val="0070C0"/>
                </a:solidFill>
              </a:rPr>
              <a:t>Elements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of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Statistical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Learning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3206678-83B8-4E4F-A0C8-6174435C01A3}"/>
              </a:ext>
            </a:extLst>
          </p:cNvPr>
          <p:cNvSpPr txBox="1">
            <a:spLocks/>
          </p:cNvSpPr>
          <p:nvPr/>
        </p:nvSpPr>
        <p:spPr>
          <a:xfrm>
            <a:off x="286488" y="-158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Asociační pravidla – použití pro klasifikaci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42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38E7A3CF-B478-42CA-9BC9-43530BAAFA20}"/>
              </a:ext>
            </a:extLst>
          </p:cNvPr>
          <p:cNvSpPr txBox="1">
            <a:spLocks/>
          </p:cNvSpPr>
          <p:nvPr/>
        </p:nvSpPr>
        <p:spPr>
          <a:xfrm>
            <a:off x="655835" y="1435521"/>
            <a:ext cx="5676900" cy="4339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dirty="0"/>
              <a:t>Algoritmus </a:t>
            </a:r>
            <a:r>
              <a:rPr lang="cs-CZ" sz="2200" dirty="0" err="1"/>
              <a:t>Apriori</a:t>
            </a:r>
            <a:r>
              <a:rPr lang="cs-CZ" sz="2200" dirty="0"/>
              <a:t> byl  brzy po svém  uveřejnění v roce 1994 považován za velký průlom: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2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426686-BE9F-448D-A129-26A3E449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3606613"/>
            <a:ext cx="8039422" cy="1019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Přínos algoritmu spočíval ve schopnosti zpracovat velká multidimenzionální data v krátkém čase.</a:t>
            </a:r>
            <a:endParaRPr lang="en-GB" sz="2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6F7972-50AB-4C1B-B142-902A7875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088211"/>
            <a:ext cx="30861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30D6FD24-6C29-4A9A-AB34-87CED333B0F2}"/>
              </a:ext>
            </a:extLst>
          </p:cNvPr>
          <p:cNvSpPr txBox="1">
            <a:spLocks/>
          </p:cNvSpPr>
          <p:nvPr/>
        </p:nvSpPr>
        <p:spPr>
          <a:xfrm>
            <a:off x="286488" y="-158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Asociační pravidla – použití pro klasifikaci</a:t>
            </a:r>
            <a:endParaRPr lang="en-GB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CAB4ADC-033B-4EE7-80FB-EF226C4558A8}"/>
              </a:ext>
            </a:extLst>
          </p:cNvPr>
          <p:cNvSpPr/>
          <p:nvPr/>
        </p:nvSpPr>
        <p:spPr>
          <a:xfrm>
            <a:off x="2081944" y="2210834"/>
            <a:ext cx="5022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„ … </a:t>
            </a:r>
            <a:r>
              <a:rPr lang="en-GB" sz="2400" dirty="0" err="1"/>
              <a:t>jeden</a:t>
            </a:r>
            <a:r>
              <a:rPr lang="en-GB" sz="2400" dirty="0"/>
              <a:t> z  </a:t>
            </a:r>
            <a:r>
              <a:rPr lang="en-GB" sz="2400" dirty="0" err="1"/>
              <a:t>největších</a:t>
            </a:r>
            <a:r>
              <a:rPr lang="en-GB" sz="2400" dirty="0"/>
              <a:t> </a:t>
            </a:r>
            <a:r>
              <a:rPr lang="en-GB" sz="2400" dirty="0" err="1"/>
              <a:t>úspěchů</a:t>
            </a:r>
            <a:r>
              <a:rPr lang="en-GB" sz="2400" dirty="0"/>
              <a:t> </a:t>
            </a:r>
            <a:r>
              <a:rPr lang="en-GB" sz="2400" dirty="0" err="1"/>
              <a:t>technologií</a:t>
            </a:r>
            <a:r>
              <a:rPr lang="en-GB" sz="2400" dirty="0"/>
              <a:t> pro </a:t>
            </a:r>
            <a:r>
              <a:rPr lang="en-GB" sz="2400" dirty="0" err="1"/>
              <a:t>dolování</a:t>
            </a:r>
            <a:r>
              <a:rPr lang="en-GB" sz="2400" dirty="0"/>
              <a:t> </a:t>
            </a:r>
            <a:r>
              <a:rPr lang="en-GB" sz="2400" dirty="0" err="1"/>
              <a:t>znalostí</a:t>
            </a:r>
            <a:r>
              <a:rPr lang="cs-CZ" sz="2400" dirty="0"/>
              <a:t>.“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942FF4A-7AB3-485B-9251-6C1139479AD5}"/>
              </a:ext>
            </a:extLst>
          </p:cNvPr>
          <p:cNvSpPr/>
          <p:nvPr/>
        </p:nvSpPr>
        <p:spPr>
          <a:xfrm>
            <a:off x="2787009" y="3045336"/>
            <a:ext cx="432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Hastie</a:t>
            </a:r>
            <a:r>
              <a:rPr lang="cs-CZ" i="1" dirty="0">
                <a:solidFill>
                  <a:srgbClr val="0070C0"/>
                </a:solidFill>
              </a:rPr>
              <a:t> et al. </a:t>
            </a:r>
            <a:r>
              <a:rPr lang="cs-CZ" i="1" dirty="0" err="1">
                <a:solidFill>
                  <a:srgbClr val="0070C0"/>
                </a:solidFill>
              </a:rPr>
              <a:t>Elements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of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Statistical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Learning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E6719FDB-ED0A-4918-9F7D-34E902206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9307" y="3489304"/>
            <a:ext cx="955835" cy="95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892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38E7A3CF-B478-42CA-9BC9-43530BAAFA20}"/>
              </a:ext>
            </a:extLst>
          </p:cNvPr>
          <p:cNvSpPr txBox="1">
            <a:spLocks/>
          </p:cNvSpPr>
          <p:nvPr/>
        </p:nvSpPr>
        <p:spPr>
          <a:xfrm>
            <a:off x="655835" y="1435521"/>
            <a:ext cx="5676900" cy="4339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dirty="0"/>
              <a:t>Algoritmus </a:t>
            </a:r>
            <a:r>
              <a:rPr lang="cs-CZ" sz="2200" dirty="0" err="1"/>
              <a:t>Apriori</a:t>
            </a:r>
            <a:r>
              <a:rPr lang="cs-CZ" sz="2200" dirty="0"/>
              <a:t> byl  brzy po svém  uveřejnění v roce 1994 považován za velký průlom: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2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426686-BE9F-448D-A129-26A3E449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3606613"/>
            <a:ext cx="8039422" cy="1019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Přínos algoritmu spočíval ve schopnosti zpracovat velká multidimenzionální data v krátkém čase.</a:t>
            </a:r>
            <a:endParaRPr lang="en-GB" sz="2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6F7972-50AB-4C1B-B142-902A7875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088211"/>
            <a:ext cx="3086100" cy="365125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2F23BCF-DDEA-4103-AE47-9A946481F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9307" y="3489304"/>
            <a:ext cx="955835" cy="955835"/>
          </a:xfrm>
          <a:prstGeom prst="rect">
            <a:avLst/>
          </a:prstGeom>
        </p:spPr>
      </p:pic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F02BBE0A-001B-4AE3-8938-7C35287939EA}"/>
              </a:ext>
            </a:extLst>
          </p:cNvPr>
          <p:cNvSpPr txBox="1">
            <a:spLocks/>
          </p:cNvSpPr>
          <p:nvPr/>
        </p:nvSpPr>
        <p:spPr>
          <a:xfrm>
            <a:off x="781050" y="4807376"/>
            <a:ext cx="7624092" cy="967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V roce 1998 byl adaptován i pro klasifikační úlohu strojového učení:</a:t>
            </a:r>
            <a:endParaRPr lang="en-GB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6B2367F-C1E3-48A6-81CF-F05AE45F7414}"/>
              </a:ext>
            </a:extLst>
          </p:cNvPr>
          <p:cNvSpPr/>
          <p:nvPr/>
        </p:nvSpPr>
        <p:spPr>
          <a:xfrm>
            <a:off x="824583" y="5219507"/>
            <a:ext cx="78488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/>
              <a:t>Bing Liu, Wynne Hsu, and </a:t>
            </a:r>
            <a:r>
              <a:rPr lang="en-GB" sz="2000" i="1" dirty="0" err="1"/>
              <a:t>Yiming</a:t>
            </a:r>
            <a:r>
              <a:rPr lang="en-GB" sz="2000" i="1" dirty="0"/>
              <a:t> Ma. 1998. Integrating classification and association rule mining. In Proceedings of the Fourth International Conference on Knowledge Discovery and Data Mining (KDD'98), Rakesh Agrawal and Paul </a:t>
            </a:r>
            <a:r>
              <a:rPr lang="en-GB" sz="2000" i="1" dirty="0" err="1"/>
              <a:t>Stolorz</a:t>
            </a:r>
            <a:r>
              <a:rPr lang="en-GB" sz="2000" i="1" dirty="0"/>
              <a:t> (Eds.). AAAI Press 80-86.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CAB4ADC-033B-4EE7-80FB-EF226C4558A8}"/>
              </a:ext>
            </a:extLst>
          </p:cNvPr>
          <p:cNvSpPr/>
          <p:nvPr/>
        </p:nvSpPr>
        <p:spPr>
          <a:xfrm>
            <a:off x="2081944" y="2210834"/>
            <a:ext cx="5022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„ … </a:t>
            </a:r>
            <a:r>
              <a:rPr lang="en-GB" sz="2400" dirty="0" err="1"/>
              <a:t>jeden</a:t>
            </a:r>
            <a:r>
              <a:rPr lang="en-GB" sz="2400" dirty="0"/>
              <a:t> z  </a:t>
            </a:r>
            <a:r>
              <a:rPr lang="en-GB" sz="2400" dirty="0" err="1"/>
              <a:t>největších</a:t>
            </a:r>
            <a:r>
              <a:rPr lang="en-GB" sz="2400" dirty="0"/>
              <a:t> </a:t>
            </a:r>
            <a:r>
              <a:rPr lang="en-GB" sz="2400" dirty="0" err="1"/>
              <a:t>úspěchů</a:t>
            </a:r>
            <a:r>
              <a:rPr lang="en-GB" sz="2400" dirty="0"/>
              <a:t> </a:t>
            </a:r>
            <a:r>
              <a:rPr lang="en-GB" sz="2400" dirty="0" err="1"/>
              <a:t>technologií</a:t>
            </a:r>
            <a:r>
              <a:rPr lang="en-GB" sz="2400" dirty="0"/>
              <a:t> pro </a:t>
            </a:r>
            <a:r>
              <a:rPr lang="en-GB" sz="2400" dirty="0" err="1"/>
              <a:t>dolování</a:t>
            </a:r>
            <a:r>
              <a:rPr lang="en-GB" sz="2400" dirty="0"/>
              <a:t> </a:t>
            </a:r>
            <a:r>
              <a:rPr lang="en-GB" sz="2400" dirty="0" err="1"/>
              <a:t>znalostí</a:t>
            </a:r>
            <a:r>
              <a:rPr lang="cs-CZ" sz="2400" dirty="0"/>
              <a:t>.“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942FF4A-7AB3-485B-9251-6C1139479AD5}"/>
              </a:ext>
            </a:extLst>
          </p:cNvPr>
          <p:cNvSpPr/>
          <p:nvPr/>
        </p:nvSpPr>
        <p:spPr>
          <a:xfrm>
            <a:off x="2787009" y="3045336"/>
            <a:ext cx="432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Hastie</a:t>
            </a:r>
            <a:r>
              <a:rPr lang="cs-CZ" i="1" dirty="0">
                <a:solidFill>
                  <a:srgbClr val="0070C0"/>
                </a:solidFill>
              </a:rPr>
              <a:t> et al. </a:t>
            </a:r>
            <a:r>
              <a:rPr lang="cs-CZ" i="1" dirty="0" err="1">
                <a:solidFill>
                  <a:srgbClr val="0070C0"/>
                </a:solidFill>
              </a:rPr>
              <a:t>Elements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of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Statistical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Learning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B91E3210-33AA-4D6B-B3A4-091DE0A4B8C2}"/>
              </a:ext>
            </a:extLst>
          </p:cNvPr>
          <p:cNvSpPr txBox="1">
            <a:spLocks/>
          </p:cNvSpPr>
          <p:nvPr/>
        </p:nvSpPr>
        <p:spPr>
          <a:xfrm>
            <a:off x="286488" y="-158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Asociační pravidla – použití pro klasifikaci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47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8890</TotalTime>
  <Words>1739</Words>
  <Application>Microsoft Office PowerPoint</Application>
  <PresentationFormat>Předvádění na obrazovce (4:3)</PresentationFormat>
  <Paragraphs>255</Paragraphs>
  <Slides>30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Arial</vt:lpstr>
      <vt:lpstr>Calibri</vt:lpstr>
      <vt:lpstr>Calibri (Základní text)</vt:lpstr>
      <vt:lpstr>Calibri Light</vt:lpstr>
      <vt:lpstr>Cambria</vt:lpstr>
      <vt:lpstr>Courier New</vt:lpstr>
      <vt:lpstr>Symbol</vt:lpstr>
      <vt:lpstr>Tahoma</vt:lpstr>
      <vt:lpstr>Times New Roman</vt:lpstr>
      <vt:lpstr>Motiv Office</vt:lpstr>
      <vt:lpstr>Klasifikace pomocí asociačních pravidel</vt:lpstr>
      <vt:lpstr>Osnova</vt:lpstr>
      <vt:lpstr>Osnova</vt:lpstr>
      <vt:lpstr>Asociační pravidla - představení</vt:lpstr>
      <vt:lpstr>Prezentace aplikace PowerPoint</vt:lpstr>
      <vt:lpstr>Osnova</vt:lpstr>
      <vt:lpstr>Prezentace aplikace PowerPoint</vt:lpstr>
      <vt:lpstr>Prezentace aplikace PowerPoint</vt:lpstr>
      <vt:lpstr>Prezentace aplikace PowerPoint</vt:lpstr>
      <vt:lpstr>Osnova</vt:lpstr>
      <vt:lpstr>Ilustrační problém</vt:lpstr>
      <vt:lpstr>Klasifikace na bázi asociačních pravidel   princip algoritmu CBA (Liu, 1998)</vt:lpstr>
      <vt:lpstr>Klasifikace na bázi asociačních pravidel (CBA)   vstupem jsou pouze nominální atributy</vt:lpstr>
      <vt:lpstr>Klasifikace na bázi asociačních pravidel (CBA)   podpora množiny položek</vt:lpstr>
      <vt:lpstr>Klasifikace na bázi asociačních pravidel (CBA)    spolehlivost asociačního pravidla</vt:lpstr>
      <vt:lpstr>Klasifikace na bázi asociačních pravidel (CBA)    z častých množin položek jsou utvořena pravidla</vt:lpstr>
      <vt:lpstr>Klasifikace na bázi asociačních pravidel (CBA)    jádro CBA je algoritmus pro efektivní výběr pravidel</vt:lpstr>
      <vt:lpstr>Klasifikace na bázi asociačních pravidel (CBA)   ze seznamu pravidel  je utvořen klasifikátor</vt:lpstr>
      <vt:lpstr>Klasifikace na bázi asociačních pravidel (CBA)   použití pro predikci</vt:lpstr>
      <vt:lpstr>Klasifikace na bázi asociačních pravidel (CBA)   použití pro predikci</vt:lpstr>
      <vt:lpstr>Osnova</vt:lpstr>
      <vt:lpstr>Evaluace  -  další asociační klasifikátory</vt:lpstr>
      <vt:lpstr>Evaluace  -  další asociační klasifikátory</vt:lpstr>
      <vt:lpstr>Evaluace  -  další asociační klasifikátory</vt:lpstr>
      <vt:lpstr>Evaluace – další interpretovatelné metody</vt:lpstr>
      <vt:lpstr>Prezentace aplikace PowerPoint</vt:lpstr>
      <vt:lpstr>Prezentace aplikace PowerPoint</vt:lpstr>
      <vt:lpstr>Osnova</vt:lpstr>
      <vt:lpstr>Shrnutí</vt:lpstr>
      <vt:lpstr>Děkuji za pozornost </vt:lpstr>
    </vt:vector>
  </TitlesOfParts>
  <Company>Svab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RDF-Based Retrieval of Information Extracted from Web Product Catalogues</dc:title>
  <dc:creator>Ondřej Šváb</dc:creator>
  <cp:lastModifiedBy>Tomáš Kliegr</cp:lastModifiedBy>
  <cp:revision>824</cp:revision>
  <cp:lastPrinted>1601-01-01T00:00:00Z</cp:lastPrinted>
  <dcterms:created xsi:type="dcterms:W3CDTF">2004-07-11T15:29:05Z</dcterms:created>
  <dcterms:modified xsi:type="dcterms:W3CDTF">2019-03-27T17:52:17Z</dcterms:modified>
</cp:coreProperties>
</file>