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6"/>
  </p:notesMasterIdLst>
  <p:sldIdLst>
    <p:sldId id="256" r:id="rId2"/>
    <p:sldId id="294" r:id="rId3"/>
    <p:sldId id="295" r:id="rId4"/>
    <p:sldId id="263" r:id="rId5"/>
    <p:sldId id="264" r:id="rId6"/>
    <p:sldId id="281" r:id="rId7"/>
    <p:sldId id="259" r:id="rId8"/>
    <p:sldId id="261" r:id="rId9"/>
    <p:sldId id="262" r:id="rId10"/>
    <p:sldId id="265" r:id="rId11"/>
    <p:sldId id="266" r:id="rId12"/>
    <p:sldId id="296" r:id="rId13"/>
    <p:sldId id="282" r:id="rId14"/>
    <p:sldId id="267" r:id="rId15"/>
    <p:sldId id="270" r:id="rId16"/>
    <p:sldId id="276" r:id="rId17"/>
    <p:sldId id="271" r:id="rId18"/>
    <p:sldId id="273" r:id="rId19"/>
    <p:sldId id="275" r:id="rId20"/>
    <p:sldId id="274" r:id="rId21"/>
    <p:sldId id="272" r:id="rId22"/>
    <p:sldId id="283" r:id="rId23"/>
    <p:sldId id="284" r:id="rId24"/>
    <p:sldId id="285" r:id="rId25"/>
    <p:sldId id="287" r:id="rId26"/>
    <p:sldId id="288" r:id="rId27"/>
    <p:sldId id="289" r:id="rId28"/>
    <p:sldId id="291" r:id="rId29"/>
    <p:sldId id="290" r:id="rId30"/>
    <p:sldId id="268" r:id="rId31"/>
    <p:sldId id="269" r:id="rId32"/>
    <p:sldId id="278" r:id="rId33"/>
    <p:sldId id="279" r:id="rId34"/>
    <p:sldId id="280" r:id="rId35"/>
    <p:sldId id="292" r:id="rId36"/>
    <p:sldId id="286" r:id="rId37"/>
    <p:sldId id="293" r:id="rId38"/>
    <p:sldId id="297" r:id="rId39"/>
    <p:sldId id="298" r:id="rId40"/>
    <p:sldId id="299" r:id="rId41"/>
    <p:sldId id="302" r:id="rId42"/>
    <p:sldId id="300" r:id="rId43"/>
    <p:sldId id="301" r:id="rId44"/>
    <p:sldId id="303" r:id="rId4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39" autoAdjust="0"/>
    <p:restoredTop sz="94660"/>
  </p:normalViewPr>
  <p:slideViewPr>
    <p:cSldViewPr>
      <p:cViewPr varScale="1">
        <p:scale>
          <a:sx n="88" d="100"/>
          <a:sy n="88" d="100"/>
        </p:scale>
        <p:origin x="-130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58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11.wmf"/><Relationship Id="rId1" Type="http://schemas.openxmlformats.org/officeDocument/2006/relationships/image" Target="../media/image3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5.wmf"/><Relationship Id="rId4" Type="http://schemas.openxmlformats.org/officeDocument/2006/relationships/image" Target="../media/image4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4" Type="http://schemas.openxmlformats.org/officeDocument/2006/relationships/image" Target="../media/image50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7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4" Type="http://schemas.openxmlformats.org/officeDocument/2006/relationships/image" Target="../media/image3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D55D5B-541E-4085-BB3D-248B7EC30371}" type="datetimeFigureOut">
              <a:rPr lang="cs-CZ" smtClean="0"/>
              <a:t>22.10.2015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06364-6A57-4F5D-9AEA-C36E0602C2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2398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Scott</a:t>
            </a:r>
            <a:r>
              <a:rPr lang="cs-CZ" dirty="0" smtClean="0"/>
              <a:t> </a:t>
            </a:r>
            <a:r>
              <a:rPr lang="cs-CZ" dirty="0" err="1" smtClean="0"/>
              <a:t>Deerwester</a:t>
            </a:r>
            <a:r>
              <a:rPr lang="cs-CZ" dirty="0" smtClean="0"/>
              <a:t>, Susan </a:t>
            </a:r>
            <a:r>
              <a:rPr lang="cs-CZ" dirty="0" err="1" smtClean="0"/>
              <a:t>Dumais</a:t>
            </a:r>
            <a:r>
              <a:rPr lang="cs-CZ" dirty="0" smtClean="0"/>
              <a:t>, Richard </a:t>
            </a:r>
            <a:r>
              <a:rPr lang="cs-CZ" dirty="0" err="1" smtClean="0"/>
              <a:t>Harshman</a:t>
            </a:r>
            <a:r>
              <a:rPr lang="cs-CZ" dirty="0" smtClean="0"/>
              <a:t>, 1990,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</a:t>
            </a:r>
            <a:r>
              <a:rPr lang="cs-CZ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ournal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American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Society </a:t>
            </a:r>
            <a:r>
              <a:rPr lang="cs-CZ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Information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Science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06364-6A57-4F5D-9AEA-C36E0602C214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643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Daniel </a:t>
            </a:r>
            <a:r>
              <a:rPr lang="cs-CZ" dirty="0" err="1" smtClean="0"/>
              <a:t>Lee</a:t>
            </a:r>
            <a:r>
              <a:rPr lang="cs-CZ" dirty="0" smtClean="0"/>
              <a:t>, Sebastian </a:t>
            </a:r>
            <a:r>
              <a:rPr lang="cs-CZ" dirty="0" err="1" smtClean="0"/>
              <a:t>Seung</a:t>
            </a:r>
            <a:r>
              <a:rPr lang="cs-CZ" dirty="0" smtClean="0"/>
              <a:t>, 1999,</a:t>
            </a:r>
            <a:r>
              <a:rPr lang="cs-CZ" baseline="0" dirty="0" smtClean="0"/>
              <a:t> </a:t>
            </a:r>
            <a:r>
              <a:rPr lang="cs-CZ" baseline="0" dirty="0" err="1" smtClean="0"/>
              <a:t>Nature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06364-6A57-4F5D-9AEA-C36E0602C214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22201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Thomas</a:t>
            </a:r>
            <a:r>
              <a:rPr lang="cs-CZ" baseline="0" dirty="0" smtClean="0"/>
              <a:t> Hofmann, 1999,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Conference on Research and Development in Information Retrieval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06364-6A57-4F5D-9AEA-C36E0602C214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105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Liší se od</a:t>
            </a:r>
            <a:r>
              <a:rPr lang="cs-CZ" baseline="0" dirty="0" smtClean="0"/>
              <a:t> původního modelu v prvním a druhém kroku, třetí krok je stejný. Rozdíl spočívá v tom, že nejprve vyberu téma a potom teprve dokument.</a:t>
            </a:r>
          </a:p>
          <a:p>
            <a:r>
              <a:rPr lang="cs-CZ" baseline="0" dirty="0" smtClean="0"/>
              <a:t>Schéma by opět mohlo zahrnout všechna témata, dále budeme uvádět jen zjednodušené schéma.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06364-6A57-4F5D-9AEA-C36E0602C214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80930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David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Blei</a:t>
            </a:r>
            <a:r>
              <a:rPr lang="cs-CZ" baseline="0" dirty="0" smtClean="0"/>
              <a:t>, Andrew </a:t>
            </a:r>
            <a:r>
              <a:rPr lang="cs-CZ" baseline="0" dirty="0" err="1" smtClean="0"/>
              <a:t>Ng</a:t>
            </a:r>
            <a:r>
              <a:rPr lang="cs-CZ" baseline="0" dirty="0" smtClean="0"/>
              <a:t>, Michael Jordan, 2003, </a:t>
            </a:r>
            <a:r>
              <a:rPr lang="cs-CZ" baseline="0" dirty="0" err="1" smtClean="0"/>
              <a:t>Journal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Machine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Learning</a:t>
            </a:r>
            <a:r>
              <a:rPr lang="cs-CZ" baseline="0" dirty="0" smtClean="0"/>
              <a:t> </a:t>
            </a:r>
            <a:r>
              <a:rPr lang="cs-CZ" baseline="0" dirty="0" err="1" smtClean="0"/>
              <a:t>Research</a:t>
            </a:r>
            <a:r>
              <a:rPr lang="cs-CZ" baseline="0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06364-6A57-4F5D-9AEA-C36E0602C214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387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26988"/>
            <a:ext cx="9217026" cy="6911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1052513"/>
            <a:ext cx="9217026" cy="583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C:\Users\martin.krejci\Desktop\ACREA-logo\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179388"/>
            <a:ext cx="1360488" cy="72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451725" y="6381750"/>
            <a:ext cx="13874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cs-CZ" sz="1600" b="1" dirty="0" smtClean="0">
                <a:solidFill>
                  <a:schemeClr val="bg1"/>
                </a:solidFill>
              </a:rPr>
              <a:t>info@acrea.cz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8" name="TextBox 10"/>
          <p:cNvSpPr txBox="1">
            <a:spLocks noChangeArrowheads="1"/>
          </p:cNvSpPr>
          <p:nvPr/>
        </p:nvSpPr>
        <p:spPr bwMode="auto">
          <a:xfrm>
            <a:off x="5935663" y="6381750"/>
            <a:ext cx="13731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cs-CZ" sz="1600" b="1" dirty="0" smtClean="0">
                <a:solidFill>
                  <a:schemeClr val="bg1"/>
                </a:solidFill>
              </a:rPr>
              <a:t>www.acrea.cz</a:t>
            </a:r>
            <a:endParaRPr lang="en-US" sz="1600" b="1" dirty="0">
              <a:solidFill>
                <a:schemeClr val="bg1"/>
              </a:solidFill>
            </a:endParaRPr>
          </a:p>
        </p:txBody>
      </p:sp>
      <p:cxnSp>
        <p:nvCxnSpPr>
          <p:cNvPr id="9" name="Straight Connector 14"/>
          <p:cNvCxnSpPr/>
          <p:nvPr/>
        </p:nvCxnSpPr>
        <p:spPr>
          <a:xfrm>
            <a:off x="7369175" y="6381750"/>
            <a:ext cx="0" cy="290513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420888"/>
            <a:ext cx="7416824" cy="1082551"/>
          </a:xfrm>
        </p:spPr>
        <p:txBody>
          <a:bodyPr>
            <a:normAutofit/>
          </a:bodyPr>
          <a:lstStyle>
            <a:lvl1pPr algn="l">
              <a:defRPr sz="2800" b="1" baseline="0">
                <a:solidFill>
                  <a:srgbClr val="9C1D19"/>
                </a:solidFill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3573016"/>
            <a:ext cx="6048672" cy="792088"/>
          </a:xfrm>
        </p:spPr>
        <p:txBody>
          <a:bodyPr>
            <a:normAutofit/>
          </a:bodyPr>
          <a:lstStyle>
            <a:lvl1pPr marL="0" indent="0" algn="l">
              <a:buNone/>
              <a:defRPr sz="2400" b="1" baseline="0">
                <a:solidFill>
                  <a:srgbClr val="3F3F3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2193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6856" y="1052736"/>
            <a:ext cx="8229600" cy="5112568"/>
          </a:xfrm>
        </p:spPr>
        <p:txBody>
          <a:bodyPr/>
          <a:lstStyle>
            <a:lvl1pPr>
              <a:defRPr>
                <a:solidFill>
                  <a:srgbClr val="3F3F3F"/>
                </a:solidFill>
              </a:defRPr>
            </a:lvl1pPr>
            <a:lvl2pPr>
              <a:defRPr>
                <a:solidFill>
                  <a:srgbClr val="3F3F3F"/>
                </a:solidFill>
              </a:defRPr>
            </a:lvl2pPr>
            <a:lvl3pPr>
              <a:defRPr>
                <a:solidFill>
                  <a:srgbClr val="3F3F3F"/>
                </a:solidFill>
              </a:defRPr>
            </a:lvl3pPr>
            <a:lvl4pPr>
              <a:defRPr>
                <a:solidFill>
                  <a:srgbClr val="3F3F3F"/>
                </a:solidFill>
              </a:defRPr>
            </a:lvl4pPr>
            <a:lvl5pPr>
              <a:defRPr>
                <a:solidFill>
                  <a:srgbClr val="3F3F3F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C1D19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277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489654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489654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73557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4040188" cy="648072"/>
          </a:xfrm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772816"/>
            <a:ext cx="4040188" cy="4248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052736"/>
            <a:ext cx="4041775" cy="648072"/>
          </a:xfrm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772816"/>
            <a:ext cx="4041775" cy="4248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1997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7385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8139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6192688" cy="864096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75856" y="1052736"/>
            <a:ext cx="5194920" cy="518457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23528" y="1052736"/>
            <a:ext cx="2925961" cy="5184576"/>
          </a:xfrm>
        </p:spPr>
        <p:txBody>
          <a:bodyPr>
            <a:normAutofit/>
          </a:bodyPr>
          <a:lstStyle>
            <a:lvl1pPr marL="0" indent="0">
              <a:buNone/>
              <a:defRPr sz="2400" i="1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128462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400" b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220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4034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638"/>
            <a:ext cx="9172575" cy="687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2" descr="C:\Users\martin.krejci\Desktop\ACREA-logo\prezentace\bitmap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60575"/>
            <a:ext cx="9172575" cy="479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95288" y="215900"/>
            <a:ext cx="7056437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Nadpis slidu.</a:t>
            </a:r>
          </a:p>
        </p:txBody>
      </p:sp>
      <p:sp>
        <p:nvSpPr>
          <p:cNvPr id="1029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46088" y="1052513"/>
            <a:ext cx="8229600" cy="511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pic>
        <p:nvPicPr>
          <p:cNvPr id="1030" name="Picture 5" descr="C:\Users\martin.krejci\Desktop\ACREA-logo\logo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179388"/>
            <a:ext cx="1360488" cy="72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TextovéPole 8"/>
          <p:cNvSpPr txBox="1">
            <a:spLocks noChangeArrowheads="1"/>
          </p:cNvSpPr>
          <p:nvPr/>
        </p:nvSpPr>
        <p:spPr bwMode="auto">
          <a:xfrm>
            <a:off x="344488" y="6561138"/>
            <a:ext cx="4535487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cs-CZ" sz="1500" dirty="0" smtClean="0">
                <a:solidFill>
                  <a:srgbClr val="F2F2F2"/>
                </a:solidFill>
              </a:rPr>
              <a:t>© 2014,  ACREA CR spol. s r.o.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558213" y="6492875"/>
            <a:ext cx="585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rgbClr val="9C1D19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9C1D19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9C1D19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9C1D19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9C1D19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21A08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21A08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21A08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21A08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Arial" charset="0"/>
        <a:buChar char="•"/>
        <a:defRPr sz="2400" b="1" kern="1200">
          <a:solidFill>
            <a:srgbClr val="3F3F3F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SzPct val="90000"/>
        <a:buFont typeface="Arial" charset="0"/>
        <a:buChar char="•"/>
        <a:defRPr sz="2200" b="1" kern="1200">
          <a:solidFill>
            <a:srgbClr val="3F3F3F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SzPct val="85000"/>
        <a:buFont typeface="Arial" charset="0"/>
        <a:buChar char="•"/>
        <a:defRPr sz="2000" b="1" kern="1200">
          <a:solidFill>
            <a:srgbClr val="3F3F3F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SzPct val="80000"/>
        <a:buFont typeface="Arial" charset="0"/>
        <a:buChar char="•"/>
        <a:defRPr b="1" kern="1200">
          <a:solidFill>
            <a:srgbClr val="3F3F3F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SzPct val="75000"/>
        <a:buFont typeface="Arial" charset="0"/>
        <a:buChar char="•"/>
        <a:defRPr sz="1600" b="1" kern="1200">
          <a:solidFill>
            <a:srgbClr val="3F3F3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3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8.wmf"/><Relationship Id="rId10" Type="http://schemas.openxmlformats.org/officeDocument/2006/relationships/image" Target="../media/image22.jpeg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4.png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7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6.wmf"/><Relationship Id="rId9" Type="http://schemas.openxmlformats.org/officeDocument/2006/relationships/image" Target="../media/image29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31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37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27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8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41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34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42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43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12" Type="http://schemas.openxmlformats.org/officeDocument/2006/relationships/image" Target="../media/image52.jpe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8.wmf"/><Relationship Id="rId11" Type="http://schemas.openxmlformats.org/officeDocument/2006/relationships/image" Target="../media/image51.jpeg"/><Relationship Id="rId5" Type="http://schemas.openxmlformats.org/officeDocument/2006/relationships/oleObject" Target="../embeddings/oleObject40.bin"/><Relationship Id="rId10" Type="http://schemas.openxmlformats.org/officeDocument/2006/relationships/image" Target="../media/image50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42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5.jpeg"/><Relationship Id="rId4" Type="http://schemas.openxmlformats.org/officeDocument/2006/relationships/image" Target="../media/image54.jpe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7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56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59.w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60.w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Modelování skrytých témat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Ondřej Háva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556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Singulární dekompozice</a:t>
            </a:r>
            <a:endParaRPr lang="cs-CZ" dirty="0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1"/>
          </p:nvPr>
        </p:nvSpPr>
        <p:spPr>
          <a:xfrm>
            <a:off x="467544" y="1844824"/>
            <a:ext cx="4040188" cy="648072"/>
          </a:xfrm>
        </p:spPr>
        <p:txBody>
          <a:bodyPr/>
          <a:lstStyle/>
          <a:p>
            <a:r>
              <a:rPr lang="cs-CZ" dirty="0" smtClean="0"/>
              <a:t>symetrická pozitivně </a:t>
            </a:r>
            <a:r>
              <a:rPr lang="cs-CZ" dirty="0" err="1" smtClean="0"/>
              <a:t>semidifinitní</a:t>
            </a:r>
            <a:r>
              <a:rPr lang="cs-CZ" dirty="0" smtClean="0"/>
              <a:t> matice DD</a:t>
            </a:r>
            <a:r>
              <a:rPr lang="cs-CZ" baseline="30000" dirty="0" smtClean="0"/>
              <a:t>T</a:t>
            </a:r>
            <a:endParaRPr lang="cs-CZ" baseline="30000" dirty="0"/>
          </a:p>
        </p:txBody>
      </p:sp>
      <p:graphicFrame>
        <p:nvGraphicFramePr>
          <p:cNvPr id="10" name="Zástupný symbol pro obsah 9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2151925"/>
              </p:ext>
            </p:extLst>
          </p:nvPr>
        </p:nvGraphicFramePr>
        <p:xfrm>
          <a:off x="467544" y="2564904"/>
          <a:ext cx="3319948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22" name="Rovnice" r:id="rId3" imgW="1854000" imgH="482400" progId="Equation.3">
                  <p:embed/>
                </p:oleObj>
              </mc:Choice>
              <mc:Fallback>
                <p:oleObj name="Rovnice" r:id="rId3" imgW="185400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2564904"/>
                        <a:ext cx="3319948" cy="8640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Zástupný symbol pro text 12"/>
          <p:cNvSpPr>
            <a:spLocks noGrp="1"/>
          </p:cNvSpPr>
          <p:nvPr>
            <p:ph type="body" sz="quarter" idx="3"/>
          </p:nvPr>
        </p:nvSpPr>
        <p:spPr>
          <a:xfrm>
            <a:off x="4716016" y="1844824"/>
            <a:ext cx="4041775" cy="648072"/>
          </a:xfrm>
        </p:spPr>
        <p:txBody>
          <a:bodyPr/>
          <a:lstStyle/>
          <a:p>
            <a:r>
              <a:rPr lang="cs-CZ" dirty="0" smtClean="0"/>
              <a:t>symetrická </a:t>
            </a:r>
            <a:r>
              <a:rPr lang="cs-CZ" dirty="0"/>
              <a:t>pozitivně </a:t>
            </a:r>
            <a:r>
              <a:rPr lang="cs-CZ" dirty="0" err="1"/>
              <a:t>semidifinitní</a:t>
            </a:r>
            <a:r>
              <a:rPr lang="cs-CZ" dirty="0"/>
              <a:t> matice </a:t>
            </a:r>
            <a:r>
              <a:rPr lang="cs-CZ" dirty="0" smtClean="0"/>
              <a:t>D</a:t>
            </a:r>
            <a:r>
              <a:rPr lang="cs-CZ" baseline="30000" dirty="0" smtClean="0"/>
              <a:t>T</a:t>
            </a:r>
            <a:r>
              <a:rPr lang="cs-CZ" dirty="0" smtClean="0"/>
              <a:t>D</a:t>
            </a:r>
            <a:endParaRPr lang="cs-CZ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1795312"/>
              </p:ext>
            </p:extLst>
          </p:nvPr>
        </p:nvGraphicFramePr>
        <p:xfrm>
          <a:off x="2771800" y="1124744"/>
          <a:ext cx="1598612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23" name="Rovnice" r:id="rId5" imgW="698400" imgH="215640" progId="Equation.3">
                  <p:embed/>
                </p:oleObj>
              </mc:Choice>
              <mc:Fallback>
                <p:oleObj name="Rovnice" r:id="rId5" imgW="698400" imgH="215640" progId="Equation.3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1124744"/>
                        <a:ext cx="1598612" cy="50323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8560591"/>
              </p:ext>
            </p:extLst>
          </p:nvPr>
        </p:nvGraphicFramePr>
        <p:xfrm>
          <a:off x="4499992" y="1124744"/>
          <a:ext cx="1136216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24" name="Rovnice" r:id="rId7" imgW="520474" imgH="190417" progId="Equation.3">
                  <p:embed/>
                </p:oleObj>
              </mc:Choice>
              <mc:Fallback>
                <p:oleObj name="Rovnice" r:id="rId7" imgW="520474" imgH="190417" progId="Equation.3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1124744"/>
                        <a:ext cx="1136216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0907951"/>
              </p:ext>
            </p:extLst>
          </p:nvPr>
        </p:nvGraphicFramePr>
        <p:xfrm>
          <a:off x="5868144" y="1124744"/>
          <a:ext cx="1107260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25" name="Rovnice" r:id="rId9" imgW="558558" imgH="215806" progId="Equation.3">
                  <p:embed/>
                </p:oleObj>
              </mc:Choice>
              <mc:Fallback>
                <p:oleObj name="Rovnice" r:id="rId9" imgW="558558" imgH="215806" progId="Equation.3">
                  <p:embed/>
                  <p:pic>
                    <p:nvPicPr>
                      <p:cNvPr id="0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1124744"/>
                        <a:ext cx="1107260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597837755"/>
              </p:ext>
            </p:extLst>
          </p:nvPr>
        </p:nvGraphicFramePr>
        <p:xfrm>
          <a:off x="4644008" y="2564904"/>
          <a:ext cx="3384376" cy="8632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26" name="Rovnice" r:id="rId11" imgW="1892160" imgH="482400" progId="Equation.3">
                  <p:embed/>
                </p:oleObj>
              </mc:Choice>
              <mc:Fallback>
                <p:oleObj name="Rovnice" r:id="rId11" imgW="1892160" imgH="482400" progId="Equation.3">
                  <p:embed/>
                  <p:pic>
                    <p:nvPicPr>
                      <p:cNvPr id="0" name="Zástupný symbol pro obsah 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2564904"/>
                        <a:ext cx="3384376" cy="8632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ovéPole 19"/>
          <p:cNvSpPr txBox="1"/>
          <p:nvPr/>
        </p:nvSpPr>
        <p:spPr>
          <a:xfrm>
            <a:off x="827584" y="1268760"/>
            <a:ext cx="1588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výchozí vztahy: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67544" y="3632448"/>
            <a:ext cx="3600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sloupce </a:t>
            </a:r>
            <a:r>
              <a:rPr lang="cs-CZ" b="1" dirty="0" smtClean="0"/>
              <a:t>P</a:t>
            </a:r>
            <a:r>
              <a:rPr lang="cs-CZ" dirty="0" smtClean="0"/>
              <a:t> jsou tvořeny vlastními vektory </a:t>
            </a:r>
            <a:r>
              <a:rPr lang="cs-CZ" b="1" dirty="0" smtClean="0"/>
              <a:t>DD</a:t>
            </a:r>
            <a:r>
              <a:rPr lang="cs-CZ" baseline="30000" dirty="0" smtClean="0"/>
              <a:t>T</a:t>
            </a: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není třeba rozlišovat levé či pravé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na diagonále </a:t>
            </a:r>
            <a:r>
              <a:rPr lang="el-GR" b="1" dirty="0" smtClean="0"/>
              <a:t>Λ</a:t>
            </a:r>
            <a:r>
              <a:rPr lang="cs-CZ" dirty="0" smtClean="0"/>
              <a:t> jsou odmocniny vlastních čísel </a:t>
            </a:r>
            <a:r>
              <a:rPr lang="cs-CZ" b="1" dirty="0" smtClean="0"/>
              <a:t>DD</a:t>
            </a:r>
            <a:r>
              <a:rPr lang="cs-CZ" baseline="30000" dirty="0" smtClean="0"/>
              <a:t>T</a:t>
            </a: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jsou stejná jako vlastní čísla </a:t>
            </a:r>
            <a:r>
              <a:rPr lang="cs-CZ" b="1" dirty="0" smtClean="0"/>
              <a:t>D</a:t>
            </a:r>
            <a:r>
              <a:rPr lang="cs-CZ" baseline="30000" dirty="0" smtClean="0"/>
              <a:t>T</a:t>
            </a:r>
            <a:r>
              <a:rPr lang="cs-CZ" b="1" dirty="0" smtClean="0"/>
              <a:t>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singulární hodnoty matice </a:t>
            </a:r>
            <a:r>
              <a:rPr lang="cs-CZ" b="1" dirty="0" smtClean="0"/>
              <a:t>D</a:t>
            </a:r>
            <a:endParaRPr lang="cs-CZ" b="1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4716016" y="3632448"/>
            <a:ext cx="3600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sloupce </a:t>
            </a:r>
            <a:r>
              <a:rPr lang="cs-CZ" b="1" dirty="0" smtClean="0"/>
              <a:t>Q</a:t>
            </a:r>
            <a:r>
              <a:rPr lang="cs-CZ" dirty="0" smtClean="0"/>
              <a:t> jsou tvořeny vlastními vektory </a:t>
            </a:r>
            <a:r>
              <a:rPr lang="cs-CZ" b="1" dirty="0" smtClean="0"/>
              <a:t>D</a:t>
            </a:r>
            <a:r>
              <a:rPr lang="cs-CZ" baseline="30000" dirty="0" smtClean="0"/>
              <a:t>T</a:t>
            </a:r>
            <a:r>
              <a:rPr lang="cs-CZ" b="1" dirty="0"/>
              <a:t>D</a:t>
            </a: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není třeba rozlišovat levé či pravé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na diagonále </a:t>
            </a:r>
            <a:r>
              <a:rPr lang="el-GR" b="1" dirty="0"/>
              <a:t>Λ</a:t>
            </a:r>
            <a:r>
              <a:rPr lang="cs-CZ" dirty="0" smtClean="0"/>
              <a:t> jsou odmocniny vlastních čísel </a:t>
            </a:r>
            <a:r>
              <a:rPr lang="cs-CZ" b="1" dirty="0" smtClean="0"/>
              <a:t>D</a:t>
            </a:r>
            <a:r>
              <a:rPr lang="cs-CZ" baseline="30000" dirty="0" smtClean="0"/>
              <a:t>T</a:t>
            </a:r>
            <a:r>
              <a:rPr lang="cs-CZ" b="1" dirty="0"/>
              <a:t>D</a:t>
            </a: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jsou stejná jako vlastní čísla </a:t>
            </a:r>
            <a:r>
              <a:rPr lang="cs-CZ" b="1" dirty="0" smtClean="0"/>
              <a:t>D</a:t>
            </a:r>
            <a:r>
              <a:rPr lang="cs-CZ" b="1" dirty="0"/>
              <a:t>D</a:t>
            </a:r>
            <a:r>
              <a:rPr lang="cs-CZ" baseline="30000" dirty="0"/>
              <a:t>T</a:t>
            </a:r>
            <a:endParaRPr lang="cs-CZ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singulární hodnoty matice </a:t>
            </a:r>
            <a:r>
              <a:rPr lang="cs-CZ" b="1" dirty="0" smtClean="0"/>
              <a:t>D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820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46856" y="1052736"/>
            <a:ext cx="6357392" cy="5112568"/>
          </a:xfrm>
        </p:spPr>
        <p:txBody>
          <a:bodyPr/>
          <a:lstStyle/>
          <a:p>
            <a:r>
              <a:rPr lang="cs-CZ" dirty="0" smtClean="0"/>
              <a:t>singulární dekompozice matice dokumentů D</a:t>
            </a:r>
          </a:p>
          <a:p>
            <a:r>
              <a:rPr lang="cs-CZ" dirty="0" smtClean="0"/>
              <a:t>reprezentace dokumentů v prostoru témat</a:t>
            </a:r>
          </a:p>
          <a:p>
            <a:pPr lvl="1"/>
            <a:r>
              <a:rPr lang="cs-CZ" dirty="0" smtClean="0"/>
              <a:t>řádky matice P ze singulární dekompozice</a:t>
            </a:r>
          </a:p>
          <a:p>
            <a:r>
              <a:rPr lang="cs-CZ" dirty="0" smtClean="0"/>
              <a:t>možnost volby </a:t>
            </a:r>
            <a:r>
              <a:rPr lang="cs-CZ" dirty="0" err="1" smtClean="0"/>
              <a:t>dimenzionality</a:t>
            </a:r>
            <a:endParaRPr lang="cs-CZ" dirty="0" smtClean="0"/>
          </a:p>
          <a:p>
            <a:pPr lvl="1"/>
            <a:r>
              <a:rPr lang="cs-CZ" dirty="0" smtClean="0"/>
              <a:t>využití libovolného počtu singulárních čísel</a:t>
            </a:r>
          </a:p>
          <a:p>
            <a:r>
              <a:rPr lang="cs-CZ" dirty="0" smtClean="0"/>
              <a:t>vhodné pro reprezentaci nových dokumentů v prostoru témat</a:t>
            </a:r>
          </a:p>
          <a:p>
            <a:pPr lvl="1"/>
            <a:r>
              <a:rPr lang="cs-CZ" dirty="0" smtClean="0"/>
              <a:t>analogicky lze reprezentovat nový term v prostoru témat</a:t>
            </a:r>
          </a:p>
          <a:p>
            <a:endParaRPr lang="cs-CZ" dirty="0"/>
          </a:p>
          <a:p>
            <a:r>
              <a:rPr lang="cs-CZ" dirty="0" smtClean="0"/>
              <a:t>LSI nenabízí pravděpodobnostní interpretaci zastoupení témat v dokumentech resp. termů v tématech</a:t>
            </a:r>
          </a:p>
          <a:p>
            <a:r>
              <a:rPr lang="cs-CZ" dirty="0" smtClean="0"/>
              <a:t>chybí generativní model vzniku dokumentů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Latentní sémantické indexování</a:t>
            </a:r>
            <a:endParaRPr lang="cs-CZ" dirty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5313426"/>
              </p:ext>
            </p:extLst>
          </p:nvPr>
        </p:nvGraphicFramePr>
        <p:xfrm>
          <a:off x="7380312" y="1052736"/>
          <a:ext cx="1296144" cy="4067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8" name="Rovnice" r:id="rId4" imgW="698400" imgH="215640" progId="Equation.3">
                  <p:embed/>
                </p:oleObj>
              </mc:Choice>
              <mc:Fallback>
                <p:oleObj name="Rovnice" r:id="rId4" imgW="698400" imgH="215640" progId="Equation.3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312" y="1052736"/>
                        <a:ext cx="1296144" cy="4067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4318085"/>
              </p:ext>
            </p:extLst>
          </p:nvPr>
        </p:nvGraphicFramePr>
        <p:xfrm>
          <a:off x="7308303" y="2708920"/>
          <a:ext cx="1584175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9" name="Rovnice" r:id="rId6" imgW="838080" imgH="228600" progId="Equation.3">
                  <p:embed/>
                </p:oleObj>
              </mc:Choice>
              <mc:Fallback>
                <p:oleObj name="Rovnice" r:id="rId6" imgW="8380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308303" y="2708920"/>
                        <a:ext cx="1584175" cy="4320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309" name="Picture 141" descr="https://www.gravatar.com/avatar/cb547106a24ce46841e936a917ed610d?s=328&amp;d=identicon&amp;r=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6451" y="3412564"/>
            <a:ext cx="1444791" cy="1444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11" name="Picture 143" descr="http://research.microsoft.com/en-us/um/people/sdumais/default_files/image002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2287" y="4857356"/>
            <a:ext cx="1357312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15" name="Picture 147" descr="http://defiant.ssc.uwo.ca/faculty/harshman/index_files/smalrah8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9599" y="3806918"/>
            <a:ext cx="1044401" cy="1733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872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jiný rozklad matice dokumentů</a:t>
            </a:r>
          </a:p>
          <a:p>
            <a:pPr lvl="1"/>
            <a:r>
              <a:rPr lang="cs-CZ" dirty="0" smtClean="0"/>
              <a:t>s okrajovými podmínkami</a:t>
            </a:r>
          </a:p>
          <a:p>
            <a:r>
              <a:rPr lang="cs-CZ" dirty="0" smtClean="0"/>
              <a:t>jiná interpretace než LDI</a:t>
            </a:r>
          </a:p>
          <a:p>
            <a:pPr lvl="1"/>
            <a:r>
              <a:rPr lang="cs-CZ" dirty="0" smtClean="0"/>
              <a:t>nezáporné zastoupení témat</a:t>
            </a:r>
          </a:p>
          <a:p>
            <a:r>
              <a:rPr lang="cs-CZ" dirty="0" smtClean="0"/>
              <a:t>chybí důležitosti témat</a:t>
            </a:r>
          </a:p>
          <a:p>
            <a:pPr lvl="1"/>
            <a:r>
              <a:rPr lang="cs-CZ" dirty="0" smtClean="0"/>
              <a:t>obtížnější výběr témat</a:t>
            </a:r>
          </a:p>
          <a:p>
            <a:r>
              <a:rPr lang="cs-CZ" dirty="0" smtClean="0"/>
              <a:t>optimalizační problém s okrajovými podmínkami</a:t>
            </a:r>
          </a:p>
          <a:p>
            <a:pPr lvl="1"/>
            <a:r>
              <a:rPr lang="cs-CZ" dirty="0" smtClean="0"/>
              <a:t>řešeno metodou </a:t>
            </a:r>
            <a:r>
              <a:rPr lang="cs-CZ" dirty="0" err="1" smtClean="0"/>
              <a:t>Lagrangeových</a:t>
            </a:r>
            <a:r>
              <a:rPr lang="cs-CZ" dirty="0" smtClean="0"/>
              <a:t> multiplikátorů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Nezáporná faktorizace matice dokumentů</a:t>
            </a:r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7383761"/>
              </p:ext>
            </p:extLst>
          </p:nvPr>
        </p:nvGraphicFramePr>
        <p:xfrm>
          <a:off x="1360662" y="3975720"/>
          <a:ext cx="3793876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9" name="Rovnice" r:id="rId4" imgW="2070000" imgH="317160" progId="Equation.3">
                  <p:embed/>
                </p:oleObj>
              </mc:Choice>
              <mc:Fallback>
                <p:oleObj name="Rovnice" r:id="rId4" imgW="2070000" imgH="31716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0662" y="3975720"/>
                        <a:ext cx="3793876" cy="576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bdélník 5"/>
          <p:cNvSpPr/>
          <p:nvPr/>
        </p:nvSpPr>
        <p:spPr>
          <a:xfrm>
            <a:off x="971600" y="4581128"/>
            <a:ext cx="48245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matice</a:t>
            </a:r>
          </a:p>
          <a:p>
            <a:pPr lvl="1"/>
            <a:r>
              <a:rPr lang="cs-CZ" sz="2000" b="1" dirty="0" smtClean="0"/>
              <a:t>U</a:t>
            </a:r>
            <a:r>
              <a:rPr lang="cs-CZ" sz="2000" dirty="0" smtClean="0"/>
              <a:t>…matice </a:t>
            </a:r>
            <a:r>
              <a:rPr lang="cs-CZ" sz="2000" dirty="0"/>
              <a:t>dokumenty x </a:t>
            </a:r>
            <a:r>
              <a:rPr lang="cs-CZ" sz="2000" dirty="0" smtClean="0"/>
              <a:t>témata (</a:t>
            </a:r>
            <a:r>
              <a:rPr lang="cs-CZ" sz="2000" i="1" dirty="0" err="1" smtClean="0"/>
              <a:t>N</a:t>
            </a:r>
            <a:r>
              <a:rPr lang="cs-CZ" sz="2000" dirty="0" err="1" smtClean="0"/>
              <a:t>xK</a:t>
            </a:r>
            <a:r>
              <a:rPr lang="cs-CZ" sz="2000" dirty="0" smtClean="0"/>
              <a:t>)</a:t>
            </a:r>
            <a:endParaRPr lang="cs-CZ" sz="2000" dirty="0"/>
          </a:p>
          <a:p>
            <a:pPr lvl="1"/>
            <a:r>
              <a:rPr lang="cs-CZ" sz="2000" b="1" dirty="0" smtClean="0"/>
              <a:t>V</a:t>
            </a:r>
            <a:r>
              <a:rPr lang="cs-CZ" sz="2000" dirty="0" smtClean="0"/>
              <a:t>…matice </a:t>
            </a:r>
            <a:r>
              <a:rPr lang="cs-CZ" sz="2000" dirty="0" smtClean="0"/>
              <a:t>termy x </a:t>
            </a:r>
            <a:r>
              <a:rPr lang="cs-CZ" sz="2000" dirty="0"/>
              <a:t>témata </a:t>
            </a:r>
            <a:r>
              <a:rPr lang="cs-CZ" sz="2000" dirty="0" smtClean="0"/>
              <a:t>(</a:t>
            </a:r>
            <a:r>
              <a:rPr lang="cs-CZ" sz="2000" i="1" dirty="0" err="1" smtClean="0"/>
              <a:t>M</a:t>
            </a:r>
            <a:r>
              <a:rPr lang="cs-CZ" sz="2000" dirty="0" err="1" smtClean="0"/>
              <a:t>x</a:t>
            </a:r>
            <a:r>
              <a:rPr lang="cs-CZ" sz="2000" i="1" dirty="0" err="1" smtClean="0"/>
              <a:t>K</a:t>
            </a:r>
            <a:r>
              <a:rPr lang="cs-CZ" sz="2000" dirty="0"/>
              <a:t>)</a:t>
            </a:r>
          </a:p>
        </p:txBody>
      </p:sp>
      <p:pic>
        <p:nvPicPr>
          <p:cNvPr id="22535" name="Picture 7" descr="http://www.seas.upenn.edu/~ddlee/index_files/image002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1508" y="1124744"/>
            <a:ext cx="1472963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7" name="Picture 9" descr="https://media.licdn.com/mpr/mpr/shrinknp_400_400/AAEAAQAAAAAAAAMuAAAAJGNlMWViNmFmLWQyMjUtNGE1Yi04MjE4LWY4ZGVlMDM1ZDU0Zg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016" y="3784155"/>
            <a:ext cx="1593945" cy="1593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68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Generativní model matice dokumentů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178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podmíněná pravděpodobnost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úplná pravděpodobnost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err="1" smtClean="0"/>
              <a:t>Bayesův</a:t>
            </a:r>
            <a:r>
              <a:rPr lang="cs-CZ" dirty="0" smtClean="0"/>
              <a:t> vzorec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Výlet do teorie pravděpodobnosti</a:t>
            </a:r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0504487"/>
              </p:ext>
            </p:extLst>
          </p:nvPr>
        </p:nvGraphicFramePr>
        <p:xfrm>
          <a:off x="1259632" y="1556792"/>
          <a:ext cx="3695265" cy="1000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51" name="Rovnice" r:id="rId3" imgW="2438280" imgH="660240" progId="Equation.3">
                  <p:embed/>
                </p:oleObj>
              </mc:Choice>
              <mc:Fallback>
                <p:oleObj name="Rovnice" r:id="rId3" imgW="2438280" imgH="660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59632" y="1556792"/>
                        <a:ext cx="3695265" cy="10008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3784346"/>
              </p:ext>
            </p:extLst>
          </p:nvPr>
        </p:nvGraphicFramePr>
        <p:xfrm>
          <a:off x="1835696" y="3501008"/>
          <a:ext cx="2271050" cy="5196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52" name="Rovnice" r:id="rId5" imgW="1498320" imgH="342720" progId="Equation.3">
                  <p:embed/>
                </p:oleObj>
              </mc:Choice>
              <mc:Fallback>
                <p:oleObj name="Rovnice" r:id="rId5" imgW="1498320" imgH="3427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35696" y="3501008"/>
                        <a:ext cx="2271050" cy="5196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6437437"/>
              </p:ext>
            </p:extLst>
          </p:nvPr>
        </p:nvGraphicFramePr>
        <p:xfrm>
          <a:off x="1691680" y="4609492"/>
          <a:ext cx="2598737" cy="150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53" name="Rovnice" r:id="rId7" imgW="1714320" imgH="990360" progId="Equation.3">
                  <p:embed/>
                </p:oleObj>
              </mc:Choice>
              <mc:Fallback>
                <p:oleObj name="Rovnice" r:id="rId7" imgW="1714320" imgH="9903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91680" y="4609492"/>
                        <a:ext cx="2598737" cy="1500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198" name="Picture 6" descr="http://sameens.dia.uned.es/Trabajos10/Trab_Publicos/Trab_6/Garcia_Herreros_6/Imagenes/bayes_2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501008"/>
            <a:ext cx="1820312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274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46856" y="1052736"/>
            <a:ext cx="7221488" cy="1800200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nejjednodušší generativní model s latentními tématy</a:t>
            </a:r>
          </a:p>
          <a:p>
            <a:pPr lvl="1"/>
            <a:r>
              <a:rPr lang="cs-CZ" dirty="0" err="1" smtClean="0"/>
              <a:t>aspect</a:t>
            </a:r>
            <a:r>
              <a:rPr lang="cs-CZ" dirty="0" smtClean="0"/>
              <a:t> model</a:t>
            </a:r>
          </a:p>
          <a:p>
            <a:r>
              <a:rPr lang="cs-CZ" dirty="0" smtClean="0"/>
              <a:t>statistický model kolekce dokumentů</a:t>
            </a:r>
          </a:p>
          <a:p>
            <a:pPr lvl="1"/>
            <a:r>
              <a:rPr lang="cs-CZ" dirty="0" smtClean="0"/>
              <a:t>možnost přidat předpoklady o pravděpodobnostním rozdělení</a:t>
            </a:r>
          </a:p>
          <a:p>
            <a:pPr lvl="1"/>
            <a:r>
              <a:rPr lang="cs-CZ" dirty="0" smtClean="0"/>
              <a:t>odhad parametrů standardními postupy</a:t>
            </a:r>
          </a:p>
          <a:p>
            <a:r>
              <a:rPr lang="cs-CZ" dirty="0" smtClean="0"/>
              <a:t>pravděpodobnostní interpretace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Pravděpodobnostní latentní sémantické indexování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48598" y="2832855"/>
            <a:ext cx="7769948" cy="175432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 smtClean="0"/>
              <a:t>vyber dokument </a:t>
            </a:r>
            <a:r>
              <a:rPr lang="cs-CZ" sz="2400" i="1" dirty="0" smtClean="0"/>
              <a:t>d</a:t>
            </a:r>
            <a:r>
              <a:rPr lang="cs-CZ" sz="2400" dirty="0" smtClean="0"/>
              <a:t> s pravděpodobností p(</a:t>
            </a:r>
            <a:r>
              <a:rPr lang="cs-CZ" sz="2400" i="1" dirty="0" smtClean="0"/>
              <a:t>d</a:t>
            </a:r>
            <a:r>
              <a:rPr lang="cs-CZ" sz="2400" dirty="0" smtClean="0"/>
              <a:t>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 smtClean="0"/>
              <a:t>přiřaď dokumentu </a:t>
            </a:r>
            <a:r>
              <a:rPr lang="cs-CZ" sz="2400" i="1" dirty="0" smtClean="0"/>
              <a:t>d</a:t>
            </a:r>
            <a:r>
              <a:rPr lang="cs-CZ" sz="2400" dirty="0" smtClean="0"/>
              <a:t> téma </a:t>
            </a:r>
            <a:r>
              <a:rPr lang="cs-CZ" sz="2400" i="1" dirty="0" smtClean="0"/>
              <a:t>z</a:t>
            </a:r>
            <a:r>
              <a:rPr lang="cs-CZ" sz="2400" dirty="0" smtClean="0"/>
              <a:t> s pravděpodobností p(</a:t>
            </a:r>
            <a:r>
              <a:rPr lang="cs-CZ" sz="2400" i="1" dirty="0" err="1" smtClean="0"/>
              <a:t>z</a:t>
            </a:r>
            <a:r>
              <a:rPr lang="cs-CZ" sz="2400" dirty="0" err="1" smtClean="0"/>
              <a:t>|</a:t>
            </a:r>
            <a:r>
              <a:rPr lang="cs-CZ" sz="2400" i="1" dirty="0" err="1" smtClean="0"/>
              <a:t>d</a:t>
            </a:r>
            <a:r>
              <a:rPr lang="cs-CZ" sz="2400" dirty="0" smtClean="0"/>
              <a:t>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 smtClean="0"/>
              <a:t>generuj term </a:t>
            </a:r>
            <a:r>
              <a:rPr lang="cs-CZ" sz="2400" i="1" dirty="0" smtClean="0"/>
              <a:t>w</a:t>
            </a:r>
            <a:r>
              <a:rPr lang="cs-CZ" sz="2400" dirty="0" smtClean="0"/>
              <a:t> v dokumentu </a:t>
            </a:r>
            <a:r>
              <a:rPr lang="cs-CZ" sz="2400" i="1" dirty="0" smtClean="0"/>
              <a:t>d</a:t>
            </a:r>
            <a:r>
              <a:rPr lang="cs-CZ" sz="2400" dirty="0" smtClean="0"/>
              <a:t> s pravděpodobností p(</a:t>
            </a:r>
            <a:r>
              <a:rPr lang="cs-CZ" sz="2400" i="1" dirty="0" err="1" smtClean="0"/>
              <a:t>w</a:t>
            </a:r>
            <a:r>
              <a:rPr lang="cs-CZ" sz="2400" dirty="0" err="1" smtClean="0"/>
              <a:t>|</a:t>
            </a:r>
            <a:r>
              <a:rPr lang="cs-CZ" sz="2400" i="1" dirty="0" err="1" smtClean="0"/>
              <a:t>z</a:t>
            </a:r>
            <a:r>
              <a:rPr lang="cs-CZ" sz="2400" dirty="0" smtClean="0"/>
              <a:t>)</a:t>
            </a:r>
            <a:endParaRPr lang="cs-CZ" sz="2400" dirty="0"/>
          </a:p>
        </p:txBody>
      </p:sp>
      <p:sp>
        <p:nvSpPr>
          <p:cNvPr id="6" name="Ovál 5"/>
          <p:cNvSpPr/>
          <p:nvPr/>
        </p:nvSpPr>
        <p:spPr>
          <a:xfrm>
            <a:off x="503548" y="4893202"/>
            <a:ext cx="720080" cy="59395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d</a:t>
            </a:r>
            <a:endParaRPr lang="cs-CZ" sz="2400" b="1" dirty="0"/>
          </a:p>
        </p:txBody>
      </p:sp>
      <p:sp>
        <p:nvSpPr>
          <p:cNvPr id="8" name="Ovál 7"/>
          <p:cNvSpPr/>
          <p:nvPr/>
        </p:nvSpPr>
        <p:spPr>
          <a:xfrm>
            <a:off x="1475656" y="5913778"/>
            <a:ext cx="720080" cy="59395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z</a:t>
            </a:r>
            <a:endParaRPr lang="cs-CZ" sz="2400" b="1" dirty="0"/>
          </a:p>
        </p:txBody>
      </p:sp>
      <p:cxnSp>
        <p:nvCxnSpPr>
          <p:cNvPr id="10" name="Přímá spojnice se šipkou 9"/>
          <p:cNvCxnSpPr>
            <a:stCxn id="8" idx="7"/>
            <a:endCxn id="12" idx="3"/>
          </p:cNvCxnSpPr>
          <p:nvPr/>
        </p:nvCxnSpPr>
        <p:spPr>
          <a:xfrm flipV="1">
            <a:off x="2090283" y="5411485"/>
            <a:ext cx="462934" cy="589276"/>
          </a:xfrm>
          <a:prstGeom prst="straightConnector1">
            <a:avLst/>
          </a:prstGeom>
          <a:ln w="508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stCxn id="6" idx="5"/>
            <a:endCxn id="8" idx="1"/>
          </p:cNvCxnSpPr>
          <p:nvPr/>
        </p:nvCxnSpPr>
        <p:spPr>
          <a:xfrm>
            <a:off x="1118175" y="5400176"/>
            <a:ext cx="462934" cy="600585"/>
          </a:xfrm>
          <a:prstGeom prst="straightConnector1">
            <a:avLst/>
          </a:prstGeom>
          <a:ln w="508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ál 11"/>
          <p:cNvSpPr/>
          <p:nvPr/>
        </p:nvSpPr>
        <p:spPr>
          <a:xfrm>
            <a:off x="2447764" y="4904511"/>
            <a:ext cx="720080" cy="59395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w</a:t>
            </a:r>
            <a:endParaRPr lang="cs-CZ" sz="2400" b="1" dirty="0"/>
          </a:p>
        </p:txBody>
      </p:sp>
      <p:cxnSp>
        <p:nvCxnSpPr>
          <p:cNvPr id="13" name="Přímá spojnice 12"/>
          <p:cNvCxnSpPr/>
          <p:nvPr/>
        </p:nvCxnSpPr>
        <p:spPr>
          <a:xfrm>
            <a:off x="179512" y="5706123"/>
            <a:ext cx="388843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3406678" y="5299629"/>
            <a:ext cx="1279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pozorované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592690" y="5729112"/>
            <a:ext cx="90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latentní</a:t>
            </a:r>
            <a:endParaRPr lang="cs-CZ" dirty="0"/>
          </a:p>
        </p:txBody>
      </p:sp>
      <p:sp>
        <p:nvSpPr>
          <p:cNvPr id="22" name="Ovál 21"/>
          <p:cNvSpPr/>
          <p:nvPr/>
        </p:nvSpPr>
        <p:spPr>
          <a:xfrm>
            <a:off x="5027626" y="4893202"/>
            <a:ext cx="720080" cy="59395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d</a:t>
            </a:r>
            <a:r>
              <a:rPr lang="cs-CZ" sz="2400" b="1" baseline="-25000" dirty="0" smtClean="0"/>
              <a:t>i</a:t>
            </a:r>
            <a:endParaRPr lang="cs-CZ" sz="2400" b="1" dirty="0"/>
          </a:p>
        </p:txBody>
      </p:sp>
      <p:sp>
        <p:nvSpPr>
          <p:cNvPr id="23" name="Ovál 22"/>
          <p:cNvSpPr/>
          <p:nvPr/>
        </p:nvSpPr>
        <p:spPr>
          <a:xfrm>
            <a:off x="5027626" y="5913778"/>
            <a:ext cx="720080" cy="59395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z</a:t>
            </a:r>
            <a:r>
              <a:rPr lang="cs-CZ" sz="2400" b="1" baseline="-25000" dirty="0" smtClean="0"/>
              <a:t>1</a:t>
            </a:r>
            <a:endParaRPr lang="cs-CZ" sz="2400" b="1" dirty="0"/>
          </a:p>
        </p:txBody>
      </p:sp>
      <p:cxnSp>
        <p:nvCxnSpPr>
          <p:cNvPr id="24" name="Přímá spojnice se šipkou 23"/>
          <p:cNvCxnSpPr>
            <a:stCxn id="23" idx="7"/>
            <a:endCxn id="26" idx="2"/>
          </p:cNvCxnSpPr>
          <p:nvPr/>
        </p:nvCxnSpPr>
        <p:spPr>
          <a:xfrm flipV="1">
            <a:off x="5642253" y="5187317"/>
            <a:ext cx="1594043" cy="813444"/>
          </a:xfrm>
          <a:prstGeom prst="straightConnector1">
            <a:avLst/>
          </a:prstGeom>
          <a:ln w="508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>
            <a:stCxn id="22" idx="4"/>
            <a:endCxn id="23" idx="0"/>
          </p:cNvCxnSpPr>
          <p:nvPr/>
        </p:nvCxnSpPr>
        <p:spPr>
          <a:xfrm>
            <a:off x="5387666" y="5487159"/>
            <a:ext cx="0" cy="426619"/>
          </a:xfrm>
          <a:prstGeom prst="straightConnector1">
            <a:avLst/>
          </a:prstGeom>
          <a:ln w="508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ál 25"/>
          <p:cNvSpPr/>
          <p:nvPr/>
        </p:nvSpPr>
        <p:spPr>
          <a:xfrm>
            <a:off x="7236296" y="4890338"/>
            <a:ext cx="720080" cy="59395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err="1" smtClean="0"/>
              <a:t>w</a:t>
            </a:r>
            <a:r>
              <a:rPr lang="cs-CZ" sz="2400" b="1" baseline="-25000" dirty="0" err="1" smtClean="0"/>
              <a:t>j</a:t>
            </a:r>
            <a:endParaRPr lang="cs-CZ" sz="2400" b="1" dirty="0"/>
          </a:p>
        </p:txBody>
      </p:sp>
      <p:cxnSp>
        <p:nvCxnSpPr>
          <p:cNvPr id="27" name="Přímá spojnice 26"/>
          <p:cNvCxnSpPr/>
          <p:nvPr/>
        </p:nvCxnSpPr>
        <p:spPr>
          <a:xfrm>
            <a:off x="4686003" y="5706123"/>
            <a:ext cx="388843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ál 27"/>
          <p:cNvSpPr/>
          <p:nvPr/>
        </p:nvSpPr>
        <p:spPr>
          <a:xfrm>
            <a:off x="5932729" y="5913778"/>
            <a:ext cx="720080" cy="59395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z</a:t>
            </a:r>
            <a:r>
              <a:rPr lang="cs-CZ" sz="2400" b="1" baseline="-25000" dirty="0" smtClean="0"/>
              <a:t>2</a:t>
            </a:r>
            <a:endParaRPr lang="cs-CZ" sz="2400" b="1" dirty="0"/>
          </a:p>
        </p:txBody>
      </p:sp>
      <p:sp>
        <p:nvSpPr>
          <p:cNvPr id="29" name="Ovál 28"/>
          <p:cNvSpPr/>
          <p:nvPr/>
        </p:nvSpPr>
        <p:spPr>
          <a:xfrm>
            <a:off x="7236296" y="5883954"/>
            <a:ext cx="720080" cy="59395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err="1" smtClean="0"/>
              <a:t>z</a:t>
            </a:r>
            <a:r>
              <a:rPr lang="cs-CZ" sz="2400" b="1" baseline="-25000" dirty="0" err="1" smtClean="0"/>
              <a:t>k</a:t>
            </a:r>
            <a:endParaRPr lang="cs-CZ" sz="2400" b="1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6804248" y="6026090"/>
            <a:ext cx="397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…</a:t>
            </a:r>
            <a:endParaRPr lang="cs-CZ" sz="2400" dirty="0"/>
          </a:p>
        </p:txBody>
      </p:sp>
      <p:cxnSp>
        <p:nvCxnSpPr>
          <p:cNvPr id="39" name="Přímá spojnice se šipkou 38"/>
          <p:cNvCxnSpPr>
            <a:stCxn id="22" idx="5"/>
            <a:endCxn id="28" idx="1"/>
          </p:cNvCxnSpPr>
          <p:nvPr/>
        </p:nvCxnSpPr>
        <p:spPr>
          <a:xfrm>
            <a:off x="5642253" y="5400176"/>
            <a:ext cx="395929" cy="600585"/>
          </a:xfrm>
          <a:prstGeom prst="straightConnector1">
            <a:avLst/>
          </a:prstGeom>
          <a:ln w="508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>
            <a:stCxn id="22" idx="6"/>
            <a:endCxn id="29" idx="1"/>
          </p:cNvCxnSpPr>
          <p:nvPr/>
        </p:nvCxnSpPr>
        <p:spPr>
          <a:xfrm>
            <a:off x="5747706" y="5190181"/>
            <a:ext cx="1594043" cy="780756"/>
          </a:xfrm>
          <a:prstGeom prst="straightConnector1">
            <a:avLst/>
          </a:prstGeom>
          <a:ln w="508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>
            <a:stCxn id="28" idx="7"/>
            <a:endCxn id="26" idx="3"/>
          </p:cNvCxnSpPr>
          <p:nvPr/>
        </p:nvCxnSpPr>
        <p:spPr>
          <a:xfrm flipV="1">
            <a:off x="6547356" y="5397312"/>
            <a:ext cx="794393" cy="603449"/>
          </a:xfrm>
          <a:prstGeom prst="straightConnector1">
            <a:avLst/>
          </a:prstGeom>
          <a:ln w="508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se šipkou 53"/>
          <p:cNvCxnSpPr>
            <a:stCxn id="29" idx="0"/>
            <a:endCxn id="26" idx="4"/>
          </p:cNvCxnSpPr>
          <p:nvPr/>
        </p:nvCxnSpPr>
        <p:spPr>
          <a:xfrm flipV="1">
            <a:off x="7596336" y="5484295"/>
            <a:ext cx="0" cy="399659"/>
          </a:xfrm>
          <a:prstGeom prst="straightConnector1">
            <a:avLst/>
          </a:prstGeom>
          <a:ln w="508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554" name="Picture 2" descr="https://media.licdn.com/mpr/mpr/shrinknp_400_400/p/3/005/060/2a8/166660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137387"/>
            <a:ext cx="1440160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621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záznam modelu </a:t>
            </a:r>
            <a:r>
              <a:rPr lang="cs-CZ" dirty="0" err="1" smtClean="0"/>
              <a:t>pLSI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pozorované entity v kolekci dokumentů: termy v dokumentech</a:t>
            </a:r>
          </a:p>
          <a:p>
            <a:pPr lvl="1"/>
            <a:r>
              <a:rPr lang="cs-CZ" dirty="0" smtClean="0"/>
              <a:t>záznam v matici (kontingenční tabulce) dokumentů</a:t>
            </a:r>
          </a:p>
          <a:p>
            <a:pPr lvl="1"/>
            <a:r>
              <a:rPr lang="cs-CZ" dirty="0" smtClean="0"/>
              <a:t>z pozorovaných četností párů (</a:t>
            </a:r>
            <a:r>
              <a:rPr lang="cs-CZ" i="1" dirty="0" err="1" smtClean="0"/>
              <a:t>d</a:t>
            </a:r>
            <a:r>
              <a:rPr lang="cs-CZ" dirty="0" err="1" smtClean="0"/>
              <a:t>,</a:t>
            </a:r>
            <a:r>
              <a:rPr lang="cs-CZ" i="1" dirty="0" err="1" smtClean="0"/>
              <a:t>w</a:t>
            </a:r>
            <a:r>
              <a:rPr lang="cs-CZ" dirty="0" smtClean="0"/>
              <a:t>) lze odhadnout pravděpodobnost p(</a:t>
            </a:r>
            <a:r>
              <a:rPr lang="cs-CZ" i="1" dirty="0" err="1" smtClean="0"/>
              <a:t>d</a:t>
            </a:r>
            <a:r>
              <a:rPr lang="cs-CZ" dirty="0" err="1" smtClean="0"/>
              <a:t>,</a:t>
            </a:r>
            <a:r>
              <a:rPr lang="cs-CZ" i="1" dirty="0" err="1" smtClean="0"/>
              <a:t>w</a:t>
            </a:r>
            <a:r>
              <a:rPr lang="cs-CZ" dirty="0" smtClean="0"/>
              <a:t>) případně p(</a:t>
            </a:r>
            <a:r>
              <a:rPr lang="cs-CZ" i="1" dirty="0" err="1" smtClean="0"/>
              <a:t>w</a:t>
            </a:r>
            <a:r>
              <a:rPr lang="cs-CZ" dirty="0" err="1" smtClean="0"/>
              <a:t>|</a:t>
            </a:r>
            <a:r>
              <a:rPr lang="cs-CZ" i="1" dirty="0" err="1" smtClean="0"/>
              <a:t>d</a:t>
            </a:r>
            <a:r>
              <a:rPr lang="cs-CZ" dirty="0" smtClean="0"/>
              <a:t>) nebo p(</a:t>
            </a:r>
            <a:r>
              <a:rPr lang="cs-CZ" i="1" dirty="0" err="1" smtClean="0"/>
              <a:t>d</a:t>
            </a:r>
            <a:r>
              <a:rPr lang="cs-CZ" dirty="0" err="1" smtClean="0"/>
              <a:t>|</a:t>
            </a:r>
            <a:r>
              <a:rPr lang="cs-CZ" i="1" dirty="0" err="1" smtClean="0"/>
              <a:t>w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maximálně věrohodné odhady</a:t>
            </a:r>
          </a:p>
          <a:p>
            <a:pPr lvl="2"/>
            <a:r>
              <a:rPr lang="cs-CZ" dirty="0" smtClean="0"/>
              <a:t>taktéž lze odhadnout p(</a:t>
            </a:r>
            <a:r>
              <a:rPr lang="cs-CZ" i="1" dirty="0" smtClean="0"/>
              <a:t>d</a:t>
            </a:r>
            <a:r>
              <a:rPr lang="cs-CZ" dirty="0" smtClean="0"/>
              <a:t>) a p(</a:t>
            </a:r>
            <a:r>
              <a:rPr lang="cs-CZ" i="1" dirty="0" smtClean="0"/>
              <a:t>w</a:t>
            </a:r>
            <a:r>
              <a:rPr lang="cs-CZ" dirty="0" smtClean="0"/>
              <a:t>)</a:t>
            </a:r>
          </a:p>
          <a:p>
            <a:r>
              <a:rPr lang="cs-CZ" dirty="0" smtClean="0"/>
              <a:t>nepozorované entity: témata</a:t>
            </a:r>
          </a:p>
          <a:p>
            <a:pPr lvl="1"/>
            <a:r>
              <a:rPr lang="cs-CZ" dirty="0" smtClean="0"/>
              <a:t>odhady pravděpodobností p(</a:t>
            </a:r>
            <a:r>
              <a:rPr lang="cs-CZ" i="1" dirty="0" err="1" smtClean="0"/>
              <a:t>w</a:t>
            </a:r>
            <a:r>
              <a:rPr lang="cs-CZ" dirty="0" err="1" smtClean="0"/>
              <a:t>,</a:t>
            </a:r>
            <a:r>
              <a:rPr lang="cs-CZ" i="1" dirty="0" err="1" smtClean="0"/>
              <a:t>z</a:t>
            </a:r>
            <a:r>
              <a:rPr lang="cs-CZ" dirty="0" smtClean="0"/>
              <a:t>) a p(</a:t>
            </a:r>
            <a:r>
              <a:rPr lang="cs-CZ" i="1" dirty="0" err="1" smtClean="0"/>
              <a:t>d</a:t>
            </a:r>
            <a:r>
              <a:rPr lang="cs-CZ" dirty="0" err="1" smtClean="0"/>
              <a:t>,</a:t>
            </a:r>
            <a:r>
              <a:rPr lang="cs-CZ" i="1" dirty="0" err="1" smtClean="0"/>
              <a:t>z</a:t>
            </a:r>
            <a:r>
              <a:rPr lang="cs-CZ" dirty="0" smtClean="0"/>
              <a:t>) (včetně podmíněných) nelze provést přímo metodou maximální věrohodnosti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parametry modelu, které nelze přímo odhadnout: p(</a:t>
            </a:r>
            <a:r>
              <a:rPr lang="cs-CZ" i="1" dirty="0" err="1" smtClean="0"/>
              <a:t>w</a:t>
            </a:r>
            <a:r>
              <a:rPr lang="cs-CZ" dirty="0" err="1" smtClean="0"/>
              <a:t>|</a:t>
            </a:r>
            <a:r>
              <a:rPr lang="cs-CZ" i="1" dirty="0" err="1" smtClean="0"/>
              <a:t>z</a:t>
            </a:r>
            <a:r>
              <a:rPr lang="cs-CZ" dirty="0" smtClean="0"/>
              <a:t>), p(</a:t>
            </a:r>
            <a:r>
              <a:rPr lang="cs-CZ" i="1" dirty="0" err="1" smtClean="0"/>
              <a:t>z</a:t>
            </a:r>
            <a:r>
              <a:rPr lang="cs-CZ" dirty="0" err="1" smtClean="0"/>
              <a:t>|</a:t>
            </a:r>
            <a:r>
              <a:rPr lang="cs-CZ" i="1" dirty="0" err="1" smtClean="0"/>
              <a:t>d</a:t>
            </a:r>
            <a:r>
              <a:rPr lang="cs-CZ" dirty="0" smtClean="0"/>
              <a:t>)</a:t>
            </a:r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3690788"/>
              </p:ext>
            </p:extLst>
          </p:nvPr>
        </p:nvGraphicFramePr>
        <p:xfrm>
          <a:off x="6084168" y="4509120"/>
          <a:ext cx="1824200" cy="2560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00" name="Rovnice" r:id="rId3" imgW="1447560" imgH="203040" progId="Equation.3">
                  <p:embed/>
                </p:oleObj>
              </mc:Choice>
              <mc:Fallback>
                <p:oleObj name="Rovnice" r:id="rId3" imgW="1447560" imgH="203040" progId="Equation.3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168" y="4509120"/>
                        <a:ext cx="1824200" cy="2560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5752932"/>
              </p:ext>
            </p:extLst>
          </p:nvPr>
        </p:nvGraphicFramePr>
        <p:xfrm>
          <a:off x="6012159" y="4941168"/>
          <a:ext cx="2208245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01" name="Rovnice" r:id="rId5" imgW="1752480" imgH="342720" progId="Equation.3">
                  <p:embed/>
                </p:oleObj>
              </mc:Choice>
              <mc:Fallback>
                <p:oleObj name="Rovnice" r:id="rId5" imgW="1752480" imgH="342720" progId="Equation.3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59" y="4941168"/>
                        <a:ext cx="2208245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1411537"/>
              </p:ext>
            </p:extLst>
          </p:nvPr>
        </p:nvGraphicFramePr>
        <p:xfrm>
          <a:off x="899591" y="4581128"/>
          <a:ext cx="4320481" cy="7383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02" name="Rovnice" r:id="rId7" imgW="2006280" imgH="342720" progId="Equation.3">
                  <p:embed/>
                </p:oleObj>
              </mc:Choice>
              <mc:Fallback>
                <p:oleObj name="Rovnice" r:id="rId7" imgW="2006280" imgH="342720" progId="Equation.3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1" y="4581128"/>
                        <a:ext cx="4320481" cy="73831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650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46856" y="1052735"/>
            <a:ext cx="8229600" cy="1780119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vede na stejný model</a:t>
            </a:r>
          </a:p>
          <a:p>
            <a:pPr lvl="1"/>
            <a:r>
              <a:rPr lang="cs-CZ" dirty="0" smtClean="0"/>
              <a:t>převod přes </a:t>
            </a:r>
            <a:r>
              <a:rPr lang="cs-CZ" dirty="0" err="1" smtClean="0"/>
              <a:t>Bayesův</a:t>
            </a:r>
            <a:r>
              <a:rPr lang="cs-CZ" dirty="0" smtClean="0"/>
              <a:t> vzorec</a:t>
            </a:r>
          </a:p>
          <a:p>
            <a:r>
              <a:rPr lang="cs-CZ" dirty="0" smtClean="0"/>
              <a:t>využívá jiné parametry</a:t>
            </a:r>
          </a:p>
          <a:p>
            <a:pPr lvl="1"/>
            <a:r>
              <a:rPr lang="cs-CZ" dirty="0" smtClean="0"/>
              <a:t>původní parametry lze spočíst přes </a:t>
            </a:r>
            <a:r>
              <a:rPr lang="cs-CZ" dirty="0" err="1" smtClean="0"/>
              <a:t>Bayesův</a:t>
            </a:r>
            <a:r>
              <a:rPr lang="cs-CZ" dirty="0" smtClean="0"/>
              <a:t> vzorec</a:t>
            </a:r>
          </a:p>
          <a:p>
            <a:r>
              <a:rPr lang="cs-CZ" dirty="0" smtClean="0"/>
              <a:t>nabízí alternativní interpretaci</a:t>
            </a:r>
          </a:p>
          <a:p>
            <a:r>
              <a:rPr lang="cs-CZ" dirty="0" smtClean="0"/>
              <a:t>vhodnější pro odhadování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generativní proces pro </a:t>
            </a:r>
            <a:r>
              <a:rPr lang="cs-CZ" dirty="0" err="1" smtClean="0"/>
              <a:t>pLSI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953506" y="2832855"/>
            <a:ext cx="7835671" cy="175432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 smtClean="0"/>
              <a:t>vyber téma </a:t>
            </a:r>
            <a:r>
              <a:rPr lang="cs-CZ" sz="2400" i="1" dirty="0" smtClean="0"/>
              <a:t>z</a:t>
            </a:r>
            <a:r>
              <a:rPr lang="cs-CZ" sz="2400" dirty="0" smtClean="0"/>
              <a:t> s pravděpodobností p(</a:t>
            </a:r>
            <a:r>
              <a:rPr lang="cs-CZ" sz="2400" i="1" dirty="0" smtClean="0"/>
              <a:t>z</a:t>
            </a:r>
            <a:r>
              <a:rPr lang="cs-CZ" sz="2400" dirty="0" smtClean="0"/>
              <a:t>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 smtClean="0"/>
              <a:t>přiřaď tématu </a:t>
            </a:r>
            <a:r>
              <a:rPr lang="cs-CZ" sz="2400" i="1" dirty="0" smtClean="0"/>
              <a:t>z</a:t>
            </a:r>
            <a:r>
              <a:rPr lang="cs-CZ" sz="2400" dirty="0" smtClean="0"/>
              <a:t> dokument </a:t>
            </a:r>
            <a:r>
              <a:rPr lang="cs-CZ" sz="2400" i="1" dirty="0" smtClean="0"/>
              <a:t>d</a:t>
            </a:r>
            <a:r>
              <a:rPr lang="cs-CZ" sz="2400" dirty="0" smtClean="0"/>
              <a:t> s pravděpodobností p(</a:t>
            </a:r>
            <a:r>
              <a:rPr lang="cs-CZ" sz="2400" i="1" dirty="0" err="1" smtClean="0"/>
              <a:t>d</a:t>
            </a:r>
            <a:r>
              <a:rPr lang="cs-CZ" sz="2400" dirty="0" err="1" smtClean="0"/>
              <a:t>|</a:t>
            </a:r>
            <a:r>
              <a:rPr lang="cs-CZ" sz="2400" i="1" dirty="0" err="1" smtClean="0"/>
              <a:t>z</a:t>
            </a:r>
            <a:r>
              <a:rPr lang="cs-CZ" sz="2400" dirty="0" smtClean="0"/>
              <a:t>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 smtClean="0"/>
              <a:t>generuj term </a:t>
            </a:r>
            <a:r>
              <a:rPr lang="cs-CZ" sz="2400" i="1" dirty="0" smtClean="0"/>
              <a:t>w</a:t>
            </a:r>
            <a:r>
              <a:rPr lang="cs-CZ" sz="2400" dirty="0" smtClean="0"/>
              <a:t> </a:t>
            </a:r>
            <a:r>
              <a:rPr lang="cs-CZ" sz="2400" dirty="0"/>
              <a:t>v dokumentu </a:t>
            </a:r>
            <a:r>
              <a:rPr lang="cs-CZ" sz="2400" i="1" dirty="0"/>
              <a:t>d</a:t>
            </a:r>
            <a:r>
              <a:rPr lang="cs-CZ" sz="2400" dirty="0"/>
              <a:t> </a:t>
            </a:r>
            <a:r>
              <a:rPr lang="cs-CZ" sz="2400" dirty="0" smtClean="0"/>
              <a:t>s pravděpodobností p(</a:t>
            </a:r>
            <a:r>
              <a:rPr lang="cs-CZ" sz="2400" i="1" dirty="0" err="1" smtClean="0"/>
              <a:t>w</a:t>
            </a:r>
            <a:r>
              <a:rPr lang="cs-CZ" sz="2400" dirty="0" err="1" smtClean="0"/>
              <a:t>|</a:t>
            </a:r>
            <a:r>
              <a:rPr lang="cs-CZ" sz="2400" i="1" dirty="0" err="1" smtClean="0"/>
              <a:t>z</a:t>
            </a:r>
            <a:r>
              <a:rPr lang="cs-CZ" sz="2400" dirty="0" smtClean="0"/>
              <a:t>)</a:t>
            </a:r>
            <a:endParaRPr lang="cs-CZ" sz="2400" dirty="0"/>
          </a:p>
        </p:txBody>
      </p:sp>
      <p:sp>
        <p:nvSpPr>
          <p:cNvPr id="5" name="Ovál 4"/>
          <p:cNvSpPr/>
          <p:nvPr/>
        </p:nvSpPr>
        <p:spPr>
          <a:xfrm>
            <a:off x="2965014" y="4893202"/>
            <a:ext cx="720080" cy="59395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d</a:t>
            </a:r>
            <a:endParaRPr lang="cs-CZ" sz="2400" b="1" dirty="0"/>
          </a:p>
        </p:txBody>
      </p:sp>
      <p:sp>
        <p:nvSpPr>
          <p:cNvPr id="6" name="Ovál 5"/>
          <p:cNvSpPr/>
          <p:nvPr/>
        </p:nvSpPr>
        <p:spPr>
          <a:xfrm>
            <a:off x="3937122" y="5913778"/>
            <a:ext cx="720080" cy="59395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z</a:t>
            </a:r>
            <a:endParaRPr lang="cs-CZ" sz="2400" b="1" dirty="0"/>
          </a:p>
        </p:txBody>
      </p:sp>
      <p:cxnSp>
        <p:nvCxnSpPr>
          <p:cNvPr id="7" name="Přímá spojnice se šipkou 6"/>
          <p:cNvCxnSpPr>
            <a:stCxn id="6" idx="7"/>
            <a:endCxn id="9" idx="3"/>
          </p:cNvCxnSpPr>
          <p:nvPr/>
        </p:nvCxnSpPr>
        <p:spPr>
          <a:xfrm flipV="1">
            <a:off x="4551749" y="5411485"/>
            <a:ext cx="462934" cy="589276"/>
          </a:xfrm>
          <a:prstGeom prst="straightConnector1">
            <a:avLst/>
          </a:prstGeom>
          <a:ln w="508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>
            <a:stCxn id="6" idx="1"/>
            <a:endCxn id="5" idx="5"/>
          </p:cNvCxnSpPr>
          <p:nvPr/>
        </p:nvCxnSpPr>
        <p:spPr>
          <a:xfrm flipH="1" flipV="1">
            <a:off x="3579641" y="5400176"/>
            <a:ext cx="462934" cy="600585"/>
          </a:xfrm>
          <a:prstGeom prst="straightConnector1">
            <a:avLst/>
          </a:prstGeom>
          <a:ln w="508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ál 8"/>
          <p:cNvSpPr/>
          <p:nvPr/>
        </p:nvSpPr>
        <p:spPr>
          <a:xfrm>
            <a:off x="4909230" y="4904511"/>
            <a:ext cx="720080" cy="59395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w</a:t>
            </a:r>
            <a:endParaRPr lang="cs-CZ" sz="2400" b="1" dirty="0"/>
          </a:p>
        </p:txBody>
      </p:sp>
      <p:cxnSp>
        <p:nvCxnSpPr>
          <p:cNvPr id="10" name="Přímá spojnice 9"/>
          <p:cNvCxnSpPr/>
          <p:nvPr/>
        </p:nvCxnSpPr>
        <p:spPr>
          <a:xfrm>
            <a:off x="2640978" y="5706123"/>
            <a:ext cx="388843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5868144" y="5299629"/>
            <a:ext cx="1279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pozorované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054156" y="5729112"/>
            <a:ext cx="90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latentní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305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vychází ze stejných pozorovaných a nepozorovaných entit jako původní model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parametry modelu, které nelze přímo odhadnout: p(z), p(</a:t>
            </a:r>
            <a:r>
              <a:rPr lang="cs-CZ" dirty="0" err="1" smtClean="0"/>
              <a:t>w|z</a:t>
            </a:r>
            <a:r>
              <a:rPr lang="cs-CZ" dirty="0" smtClean="0"/>
              <a:t>), p(</a:t>
            </a:r>
            <a:r>
              <a:rPr lang="cs-CZ" dirty="0" err="1" smtClean="0"/>
              <a:t>d|z</a:t>
            </a:r>
            <a:r>
              <a:rPr lang="cs-CZ" dirty="0" smtClean="0"/>
              <a:t>)</a:t>
            </a:r>
          </a:p>
          <a:p>
            <a:r>
              <a:rPr lang="cs-CZ" dirty="0" smtClean="0"/>
              <a:t>jiný pohled na alternativní model: podmíněná nezávislost dokumentů a termů</a:t>
            </a:r>
          </a:p>
          <a:p>
            <a:pPr lvl="1"/>
            <a:r>
              <a:rPr lang="cs-CZ" dirty="0" smtClean="0"/>
              <a:t>podmíněno tématem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záznam alternativního generativního procesu </a:t>
            </a:r>
            <a:r>
              <a:rPr lang="cs-CZ" dirty="0" err="1" smtClean="0"/>
              <a:t>pLSI</a:t>
            </a:r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554036"/>
              </p:ext>
            </p:extLst>
          </p:nvPr>
        </p:nvGraphicFramePr>
        <p:xfrm>
          <a:off x="5652120" y="2636912"/>
          <a:ext cx="1885300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77" name="Rovnice" r:id="rId3" imgW="1371600" imgH="419040" progId="Equation.3">
                  <p:embed/>
                </p:oleObj>
              </mc:Choice>
              <mc:Fallback>
                <p:oleObj name="Rovnice" r:id="rId3" imgW="1371600" imgH="419040" progId="Equation.3">
                  <p:embed/>
                  <p:pic>
                    <p:nvPicPr>
                      <p:cNvPr id="0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120" y="2636912"/>
                        <a:ext cx="1885300" cy="5760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2270794"/>
              </p:ext>
            </p:extLst>
          </p:nvPr>
        </p:nvGraphicFramePr>
        <p:xfrm>
          <a:off x="683568" y="2132856"/>
          <a:ext cx="4160462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78" name="Rovnice" r:id="rId5" imgW="1981080" imgH="342720" progId="Equation.3">
                  <p:embed/>
                </p:oleObj>
              </mc:Choice>
              <mc:Fallback>
                <p:oleObj name="Rovnice" r:id="rId5" imgW="1981080" imgH="342720" progId="Equation.3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2132856"/>
                        <a:ext cx="4160462" cy="72008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674304"/>
              </p:ext>
            </p:extLst>
          </p:nvPr>
        </p:nvGraphicFramePr>
        <p:xfrm>
          <a:off x="5148064" y="1988840"/>
          <a:ext cx="3167257" cy="541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79" name="Rovnice" r:id="rId7" imgW="2006280" imgH="342720" progId="Equation.3">
                  <p:embed/>
                </p:oleObj>
              </mc:Choice>
              <mc:Fallback>
                <p:oleObj name="Rovnice" r:id="rId7" imgW="2006280" imgH="342720" progId="Equation.3">
                  <p:embed/>
                  <p:pic>
                    <p:nvPicPr>
                      <p:cNvPr id="0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1988840"/>
                        <a:ext cx="3167257" cy="54126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6443498"/>
              </p:ext>
            </p:extLst>
          </p:nvPr>
        </p:nvGraphicFramePr>
        <p:xfrm>
          <a:off x="2483768" y="5301208"/>
          <a:ext cx="4518502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80" name="Rovnice" r:id="rId9" imgW="3187440" imgH="558720" progId="Equation.3">
                  <p:embed/>
                </p:oleObj>
              </mc:Choice>
              <mc:Fallback>
                <p:oleObj name="Rovnice" r:id="rId9" imgW="3187440" imgH="5587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483768" y="5301208"/>
                        <a:ext cx="4518502" cy="792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002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6"/>
          <p:cNvSpPr txBox="1">
            <a:spLocks/>
          </p:cNvSpPr>
          <p:nvPr/>
        </p:nvSpPr>
        <p:spPr bwMode="auto">
          <a:xfrm>
            <a:off x="488774" y="1772816"/>
            <a:ext cx="4041775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400" b="1" kern="1200">
                <a:solidFill>
                  <a:srgbClr val="3F3F3F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•"/>
              <a:defRPr sz="2000" b="1" kern="1200">
                <a:solidFill>
                  <a:srgbClr val="3F3F3F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Arial" charset="0"/>
              <a:buChar char="•"/>
              <a:defRPr sz="1800" b="1" kern="1200">
                <a:solidFill>
                  <a:srgbClr val="3F3F3F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Arial" charset="0"/>
              <a:buChar char="•"/>
              <a:defRPr sz="1600" b="1" kern="1200">
                <a:solidFill>
                  <a:srgbClr val="3F3F3F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Arial" charset="0"/>
              <a:buChar char="•"/>
              <a:defRPr sz="1600" b="1" kern="1200">
                <a:solidFill>
                  <a:srgbClr val="3F3F3F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pravděpodobnostní generativní model</a:t>
            </a:r>
          </a:p>
          <a:p>
            <a:pPr lvl="1"/>
            <a:r>
              <a:rPr lang="cs-CZ" dirty="0" smtClean="0"/>
              <a:t>četnosti termů v dokumentech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Souvislost mezi LSI a </a:t>
            </a:r>
            <a:r>
              <a:rPr lang="cs-CZ" dirty="0" err="1" smtClean="0"/>
              <a:t>pLSI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pLSI</a:t>
            </a:r>
            <a:endParaRPr lang="cs-CZ" dirty="0"/>
          </a:p>
        </p:txBody>
      </p:sp>
      <p:graphicFrame>
        <p:nvGraphicFramePr>
          <p:cNvPr id="10" name="Zástupný symbol pro obsah 9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42858247"/>
              </p:ext>
            </p:extLst>
          </p:nvPr>
        </p:nvGraphicFramePr>
        <p:xfrm>
          <a:off x="4716016" y="3573016"/>
          <a:ext cx="4006211" cy="846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9" name="Rovnice" r:id="rId3" imgW="2044440" imgH="431640" progId="Equation.3">
                  <p:embed/>
                </p:oleObj>
              </mc:Choice>
              <mc:Fallback>
                <p:oleObj name="Rovnice" r:id="rId3" imgW="204444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16016" y="3573016"/>
                        <a:ext cx="4006211" cy="8460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LSI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využívá lineární algebry</a:t>
            </a:r>
          </a:p>
          <a:p>
            <a:pPr lvl="1"/>
            <a:r>
              <a:rPr lang="cs-CZ" dirty="0" smtClean="0"/>
              <a:t>singulární dekompozice matice dokumentů</a:t>
            </a:r>
            <a:endParaRPr lang="cs-CZ" dirty="0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2912923"/>
              </p:ext>
            </p:extLst>
          </p:nvPr>
        </p:nvGraphicFramePr>
        <p:xfrm>
          <a:off x="5436096" y="2924944"/>
          <a:ext cx="1598613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30" name="Rovnice" r:id="rId5" imgW="698197" imgH="215806" progId="Equation.3">
                  <p:embed/>
                </p:oleObj>
              </mc:Choice>
              <mc:Fallback>
                <p:oleObj name="Rovnice" r:id="rId5" imgW="698197" imgH="215806" progId="Equation.3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2924944"/>
                        <a:ext cx="1598613" cy="5032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0187828"/>
              </p:ext>
            </p:extLst>
          </p:nvPr>
        </p:nvGraphicFramePr>
        <p:xfrm>
          <a:off x="179512" y="3284984"/>
          <a:ext cx="4159250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31" name="Rovnice" r:id="rId7" imgW="1981200" imgH="342900" progId="Equation.3">
                  <p:embed/>
                </p:oleObj>
              </mc:Choice>
              <mc:Fallback>
                <p:oleObj name="Rovnice" r:id="rId7" imgW="1981200" imgH="342900" progId="Equation.3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3284984"/>
                        <a:ext cx="4159250" cy="7191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Zaoblený obdélník 11"/>
          <p:cNvSpPr/>
          <p:nvPr/>
        </p:nvSpPr>
        <p:spPr>
          <a:xfrm>
            <a:off x="1907704" y="3289987"/>
            <a:ext cx="864096" cy="612068"/>
          </a:xfrm>
          <a:prstGeom prst="roundRect">
            <a:avLst/>
          </a:prstGeom>
          <a:solidFill>
            <a:schemeClr val="accent2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>
            <a:off x="2843808" y="3284984"/>
            <a:ext cx="864096" cy="612068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>
            <a:off x="3779912" y="3289987"/>
            <a:ext cx="504056" cy="612068"/>
          </a:xfrm>
          <a:prstGeom prst="roundRect">
            <a:avLst/>
          </a:prstGeom>
          <a:solidFill>
            <a:schemeClr val="accent4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>
            <a:off x="8025613" y="3789040"/>
            <a:ext cx="252028" cy="463437"/>
          </a:xfrm>
          <a:prstGeom prst="roundRect">
            <a:avLst/>
          </a:prstGeom>
          <a:solidFill>
            <a:schemeClr val="accent4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Zaoblený obdélník 15"/>
          <p:cNvSpPr/>
          <p:nvPr/>
        </p:nvSpPr>
        <p:spPr>
          <a:xfrm>
            <a:off x="7740352" y="3789040"/>
            <a:ext cx="216024" cy="463437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Zaoblený obdélník 16"/>
          <p:cNvSpPr/>
          <p:nvPr/>
        </p:nvSpPr>
        <p:spPr>
          <a:xfrm>
            <a:off x="8340995" y="3789040"/>
            <a:ext cx="288032" cy="463437"/>
          </a:xfrm>
          <a:prstGeom prst="roundRect">
            <a:avLst/>
          </a:prstGeom>
          <a:solidFill>
            <a:schemeClr val="accent2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883524" y="4581128"/>
            <a:ext cx="7083670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marL="342900" indent="-342900" fontAlgn="base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400" b="1">
                <a:solidFill>
                  <a:srgbClr val="3F3F3F"/>
                </a:solidFill>
              </a:defRPr>
            </a:lvl1pPr>
            <a:lvl2pPr marL="742950" lvl="1" indent="-285750" fontAlgn="base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•"/>
              <a:defRPr sz="2000" b="1">
                <a:solidFill>
                  <a:srgbClr val="3F3F3F"/>
                </a:solidFill>
              </a:defRPr>
            </a:lvl2pPr>
            <a:lvl3pPr marL="1143000" indent="-228600" fontAlgn="base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Arial" charset="0"/>
              <a:buChar char="•"/>
              <a:defRPr b="1">
                <a:solidFill>
                  <a:srgbClr val="3F3F3F"/>
                </a:solidFill>
              </a:defRPr>
            </a:lvl3pPr>
            <a:lvl4pPr marL="1600200" indent="-228600" fontAlgn="base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Arial" charset="0"/>
              <a:buChar char="•"/>
              <a:defRPr sz="1600" b="1">
                <a:solidFill>
                  <a:srgbClr val="3F3F3F"/>
                </a:solidFill>
              </a:defRPr>
            </a:lvl4pPr>
            <a:lvl5pPr marL="2057400" indent="-228600" fontAlgn="base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Arial" charset="0"/>
              <a:buChar char="•"/>
              <a:defRPr sz="1600" b="1">
                <a:solidFill>
                  <a:srgbClr val="3F3F3F"/>
                </a:solidFill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16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16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16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1600"/>
            </a:lvl9pPr>
          </a:lstStyle>
          <a:p>
            <a:r>
              <a:rPr lang="cs-CZ" sz="2000" dirty="0"/>
              <a:t>podobnost obou řešení není zárukou shody </a:t>
            </a:r>
            <a:r>
              <a:rPr lang="cs-CZ" sz="2000" dirty="0" smtClean="0"/>
              <a:t>modelů</a:t>
            </a:r>
          </a:p>
          <a:p>
            <a:pPr lvl="1"/>
            <a:r>
              <a:rPr lang="cs-CZ" sz="1800" dirty="0" smtClean="0"/>
              <a:t>matice dokumentů </a:t>
            </a:r>
            <a:r>
              <a:rPr lang="en-US" sz="1800" dirty="0" smtClean="0"/>
              <a:t>D </a:t>
            </a:r>
            <a:r>
              <a:rPr lang="cs-CZ" sz="1800" dirty="0" smtClean="0"/>
              <a:t>zpravidla neobsahuje pravděpodobnosti</a:t>
            </a:r>
            <a:endParaRPr lang="en-US" sz="1800" dirty="0" smtClean="0"/>
          </a:p>
          <a:p>
            <a:pPr lvl="1"/>
            <a:r>
              <a:rPr lang="cs-CZ" sz="1800" dirty="0" smtClean="0"/>
              <a:t>matice</a:t>
            </a:r>
            <a:r>
              <a:rPr lang="en-US" sz="1800" dirty="0" smtClean="0"/>
              <a:t> P a Q </a:t>
            </a:r>
            <a:r>
              <a:rPr lang="cs-CZ" sz="1800" dirty="0" smtClean="0"/>
              <a:t>taktéž nejsou pravděpodobnostní</a:t>
            </a:r>
          </a:p>
          <a:p>
            <a:pPr lvl="1"/>
            <a:r>
              <a:rPr lang="cs-CZ" sz="1800" dirty="0" smtClean="0"/>
              <a:t>vektory pravděpodobností nemusí být ortogonální</a:t>
            </a:r>
          </a:p>
          <a:p>
            <a:r>
              <a:rPr lang="cs-CZ" sz="2000" dirty="0" smtClean="0"/>
              <a:t>k odhadu parametrů každý model používá jiné postupy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30132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redukce </a:t>
            </a:r>
            <a:r>
              <a:rPr lang="cs-CZ" dirty="0" err="1" smtClean="0"/>
              <a:t>dimenzionality</a:t>
            </a:r>
            <a:endParaRPr lang="cs-CZ" dirty="0" smtClean="0"/>
          </a:p>
          <a:p>
            <a:r>
              <a:rPr lang="cs-CZ" dirty="0" smtClean="0"/>
              <a:t>dekompozice matice dokumentů</a:t>
            </a:r>
          </a:p>
          <a:p>
            <a:r>
              <a:rPr lang="cs-CZ" dirty="0" smtClean="0"/>
              <a:t>pravděpodobnostní latentní sémantické indexování</a:t>
            </a:r>
          </a:p>
          <a:p>
            <a:r>
              <a:rPr lang="cs-CZ" dirty="0" smtClean="0"/>
              <a:t>1-gram model</a:t>
            </a:r>
          </a:p>
          <a:p>
            <a:r>
              <a:rPr lang="cs-CZ" dirty="0" smtClean="0"/>
              <a:t>model směsi 1-gramů</a:t>
            </a:r>
          </a:p>
          <a:p>
            <a:r>
              <a:rPr lang="cs-CZ" dirty="0" smtClean="0"/>
              <a:t>latentní </a:t>
            </a:r>
            <a:r>
              <a:rPr lang="cs-CZ" dirty="0" err="1" smtClean="0"/>
              <a:t>Dirichletova</a:t>
            </a:r>
            <a:r>
              <a:rPr lang="cs-CZ" dirty="0" smtClean="0"/>
              <a:t> alokace</a:t>
            </a:r>
          </a:p>
          <a:p>
            <a:r>
              <a:rPr lang="cs-CZ" dirty="0" smtClean="0"/>
              <a:t>modifikace </a:t>
            </a:r>
            <a:r>
              <a:rPr lang="cs-CZ" dirty="0"/>
              <a:t>latentní </a:t>
            </a:r>
            <a:r>
              <a:rPr lang="cs-CZ" dirty="0" err="1" smtClean="0"/>
              <a:t>Dirichletovy</a:t>
            </a:r>
            <a:r>
              <a:rPr lang="cs-CZ" dirty="0" smtClean="0"/>
              <a:t> </a:t>
            </a:r>
            <a:r>
              <a:rPr lang="cs-CZ" dirty="0"/>
              <a:t>alokace</a:t>
            </a:r>
          </a:p>
          <a:p>
            <a:r>
              <a:rPr lang="cs-CZ" dirty="0" smtClean="0"/>
              <a:t>praktická ukázka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Agenda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317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46856" y="1052736"/>
            <a:ext cx="5133256" cy="511256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standardně pomocí EM algoritmu</a:t>
            </a:r>
          </a:p>
          <a:p>
            <a:r>
              <a:rPr lang="cs-CZ" dirty="0" smtClean="0"/>
              <a:t>krok E = </a:t>
            </a:r>
            <a:r>
              <a:rPr lang="cs-CZ" dirty="0" err="1" smtClean="0"/>
              <a:t>expectation</a:t>
            </a:r>
            <a:endParaRPr lang="cs-CZ" dirty="0" smtClean="0"/>
          </a:p>
          <a:p>
            <a:pPr lvl="1"/>
            <a:r>
              <a:rPr lang="cs-CZ" dirty="0" smtClean="0"/>
              <a:t>výpočet podmíněných pravděpodobností latentních témat p(</a:t>
            </a:r>
            <a:r>
              <a:rPr lang="cs-CZ" i="1" dirty="0" err="1" smtClean="0"/>
              <a:t>z</a:t>
            </a:r>
            <a:r>
              <a:rPr lang="cs-CZ" dirty="0" err="1" smtClean="0"/>
              <a:t>|</a:t>
            </a:r>
            <a:r>
              <a:rPr lang="cs-CZ" i="1" dirty="0" err="1" smtClean="0"/>
              <a:t>d</a:t>
            </a:r>
            <a:r>
              <a:rPr lang="cs-CZ" dirty="0" err="1" smtClean="0"/>
              <a:t>,</a:t>
            </a:r>
            <a:r>
              <a:rPr lang="cs-CZ" i="1" dirty="0" err="1" smtClean="0"/>
              <a:t>w</a:t>
            </a:r>
            <a:r>
              <a:rPr lang="cs-CZ" dirty="0" smtClean="0"/>
              <a:t>) na základě aktuálních hodnot parametrů modelu</a:t>
            </a:r>
          </a:p>
          <a:p>
            <a:pPr lvl="2"/>
            <a:r>
              <a:rPr lang="cs-CZ" dirty="0" err="1" smtClean="0"/>
              <a:t>Bayesův</a:t>
            </a:r>
            <a:r>
              <a:rPr lang="cs-CZ" dirty="0" smtClean="0"/>
              <a:t> vzorec</a:t>
            </a:r>
          </a:p>
          <a:p>
            <a:pPr lvl="2"/>
            <a:r>
              <a:rPr lang="cs-CZ" dirty="0" smtClean="0"/>
              <a:t>podmíněná nezávislost dokumentů a termů</a:t>
            </a:r>
            <a:endParaRPr lang="cs-CZ" dirty="0"/>
          </a:p>
          <a:p>
            <a:r>
              <a:rPr lang="cs-CZ" dirty="0" smtClean="0"/>
              <a:t>krok M = </a:t>
            </a:r>
            <a:r>
              <a:rPr lang="cs-CZ" dirty="0" err="1" smtClean="0"/>
              <a:t>maximization</a:t>
            </a:r>
            <a:endParaRPr lang="cs-CZ" dirty="0" smtClean="0"/>
          </a:p>
          <a:p>
            <a:pPr lvl="1"/>
            <a:r>
              <a:rPr lang="cs-CZ" dirty="0" smtClean="0"/>
              <a:t>úprava hodnot parametrů modelu na základě podmíněných pravděpodobností latentních témat z předchozího kroku</a:t>
            </a:r>
          </a:p>
          <a:p>
            <a:r>
              <a:rPr lang="cs-CZ" dirty="0" smtClean="0"/>
              <a:t>střídání kroků E, M do ukončení konvergence</a:t>
            </a:r>
          </a:p>
          <a:p>
            <a:pPr lvl="1"/>
            <a:r>
              <a:rPr lang="cs-CZ" dirty="0" smtClean="0"/>
              <a:t>konverguje k lokálnímu maximu logaritmu </a:t>
            </a:r>
            <a:r>
              <a:rPr lang="cs-CZ" dirty="0" err="1" smtClean="0"/>
              <a:t>věrohodnostní</a:t>
            </a:r>
            <a:r>
              <a:rPr lang="cs-CZ" dirty="0" smtClean="0"/>
              <a:t> funkce pozorovaných četností n(</a:t>
            </a:r>
            <a:r>
              <a:rPr lang="cs-CZ" i="1" dirty="0" err="1" smtClean="0"/>
              <a:t>d</a:t>
            </a:r>
            <a:r>
              <a:rPr lang="cs-CZ" dirty="0" err="1" smtClean="0"/>
              <a:t>,</a:t>
            </a:r>
            <a:r>
              <a:rPr lang="cs-CZ" i="1" dirty="0" err="1" smtClean="0"/>
              <a:t>w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Odhad parametrů </a:t>
            </a:r>
            <a:r>
              <a:rPr lang="cs-CZ" dirty="0" err="1" smtClean="0"/>
              <a:t>pLSI</a:t>
            </a:r>
            <a:r>
              <a:rPr lang="cs-CZ" dirty="0" smtClean="0"/>
              <a:t> modelu</a:t>
            </a:r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9567339"/>
              </p:ext>
            </p:extLst>
          </p:nvPr>
        </p:nvGraphicFramePr>
        <p:xfrm>
          <a:off x="5796136" y="5733256"/>
          <a:ext cx="2664296" cy="4606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99" name="Rovnice" r:id="rId3" imgW="1981200" imgH="342900" progId="Equation.3">
                  <p:embed/>
                </p:oleObj>
              </mc:Choice>
              <mc:Fallback>
                <p:oleObj name="Rovnice" r:id="rId3" imgW="1981200" imgH="342900" progId="Equation.3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5733256"/>
                        <a:ext cx="2664296" cy="460659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5118467"/>
              </p:ext>
            </p:extLst>
          </p:nvPr>
        </p:nvGraphicFramePr>
        <p:xfrm>
          <a:off x="5508104" y="1412776"/>
          <a:ext cx="34036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00" name="Rovnice" r:id="rId5" imgW="3403440" imgH="622080" progId="Equation.3">
                  <p:embed/>
                </p:oleObj>
              </mc:Choice>
              <mc:Fallback>
                <p:oleObj name="Rovnice" r:id="rId5" imgW="3403440" imgH="6220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08104" y="1412776"/>
                        <a:ext cx="34036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1256688"/>
              </p:ext>
            </p:extLst>
          </p:nvPr>
        </p:nvGraphicFramePr>
        <p:xfrm>
          <a:off x="6300192" y="2348880"/>
          <a:ext cx="2235200" cy="264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01" name="Rovnice" r:id="rId7" imgW="2234880" imgH="2641320" progId="Equation.3">
                  <p:embed/>
                </p:oleObj>
              </mc:Choice>
              <mc:Fallback>
                <p:oleObj name="Rovnice" r:id="rId7" imgW="2234880" imgH="26413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300192" y="2348880"/>
                        <a:ext cx="2235200" cy="264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3314596"/>
              </p:ext>
            </p:extLst>
          </p:nvPr>
        </p:nvGraphicFramePr>
        <p:xfrm>
          <a:off x="6012160" y="5301208"/>
          <a:ext cx="2240249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02" name="Rovnice" r:id="rId9" imgW="1777680" imgH="342720" progId="Equation.3">
                  <p:embed/>
                </p:oleObj>
              </mc:Choice>
              <mc:Fallback>
                <p:oleObj name="Rovnice" r:id="rId9" imgW="1777680" imgH="3427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012160" y="5301208"/>
                        <a:ext cx="2240249" cy="4320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926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zastoupení témat v dokumentu</a:t>
            </a:r>
          </a:p>
          <a:p>
            <a:pPr lvl="1"/>
            <a:r>
              <a:rPr lang="cs-CZ" dirty="0" smtClean="0"/>
              <a:t>substituce dokumentu nejpravděpodobnějším tématem</a:t>
            </a:r>
          </a:p>
          <a:p>
            <a:r>
              <a:rPr lang="cs-CZ" dirty="0" smtClean="0"/>
              <a:t>zastoupení termů v tématu</a:t>
            </a:r>
          </a:p>
          <a:p>
            <a:pPr lvl="1"/>
            <a:r>
              <a:rPr lang="cs-CZ" dirty="0" smtClean="0"/>
              <a:t>substituce termu nejpravděpodobnějším tématem</a:t>
            </a:r>
          </a:p>
          <a:p>
            <a:endParaRPr lang="cs-CZ" dirty="0" smtClean="0"/>
          </a:p>
          <a:p>
            <a:r>
              <a:rPr lang="cs-CZ" dirty="0" smtClean="0"/>
              <a:t>modelujeme kolekci známých dokumentů</a:t>
            </a:r>
          </a:p>
          <a:p>
            <a:pPr lvl="1"/>
            <a:r>
              <a:rPr lang="cs-CZ" dirty="0" smtClean="0"/>
              <a:t>pozorované četnosti n(</a:t>
            </a:r>
            <a:r>
              <a:rPr lang="cs-CZ" i="1" dirty="0" err="1" smtClean="0"/>
              <a:t>d</a:t>
            </a:r>
            <a:r>
              <a:rPr lang="cs-CZ" dirty="0" err="1" smtClean="0"/>
              <a:t>,</a:t>
            </a:r>
            <a:r>
              <a:rPr lang="cs-CZ" i="1" dirty="0" err="1" smtClean="0"/>
              <a:t>w</a:t>
            </a:r>
            <a:r>
              <a:rPr lang="cs-CZ" dirty="0" smtClean="0"/>
              <a:t>)</a:t>
            </a:r>
          </a:p>
          <a:p>
            <a:r>
              <a:rPr lang="cs-CZ" dirty="0" smtClean="0"/>
              <a:t>model má příliš mnoho parametrů</a:t>
            </a:r>
          </a:p>
          <a:p>
            <a:pPr lvl="1"/>
            <a:r>
              <a:rPr lang="cs-CZ" i="1" dirty="0" smtClean="0"/>
              <a:t>K</a:t>
            </a:r>
            <a:r>
              <a:rPr lang="cs-CZ" dirty="0" smtClean="0"/>
              <a:t> + </a:t>
            </a:r>
            <a:r>
              <a:rPr lang="cs-CZ" i="1" dirty="0" smtClean="0"/>
              <a:t>K</a:t>
            </a:r>
            <a:r>
              <a:rPr lang="cs-CZ" dirty="0" smtClean="0"/>
              <a:t>*</a:t>
            </a:r>
            <a:r>
              <a:rPr lang="cs-CZ" i="1" dirty="0" smtClean="0"/>
              <a:t>M</a:t>
            </a:r>
            <a:r>
              <a:rPr lang="cs-CZ" dirty="0" smtClean="0"/>
              <a:t> + </a:t>
            </a:r>
            <a:r>
              <a:rPr lang="cs-CZ" i="1" dirty="0" smtClean="0"/>
              <a:t>K</a:t>
            </a:r>
            <a:r>
              <a:rPr lang="cs-CZ" dirty="0" smtClean="0"/>
              <a:t>*</a:t>
            </a:r>
            <a:r>
              <a:rPr lang="cs-CZ" i="1" dirty="0" smtClean="0"/>
              <a:t>N</a:t>
            </a:r>
            <a:r>
              <a:rPr lang="cs-CZ" dirty="0" smtClean="0"/>
              <a:t> = </a:t>
            </a:r>
            <a:r>
              <a:rPr lang="cs-CZ" i="1" dirty="0" smtClean="0"/>
              <a:t>K</a:t>
            </a:r>
            <a:r>
              <a:rPr lang="cs-CZ" dirty="0" smtClean="0"/>
              <a:t>*(1+</a:t>
            </a:r>
            <a:r>
              <a:rPr lang="cs-CZ" i="1" dirty="0" smtClean="0"/>
              <a:t>M</a:t>
            </a:r>
            <a:r>
              <a:rPr lang="cs-CZ" dirty="0" smtClean="0"/>
              <a:t>+</a:t>
            </a:r>
            <a:r>
              <a:rPr lang="cs-CZ" i="1" dirty="0" smtClean="0"/>
              <a:t>N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nespolehlivé odhady</a:t>
            </a:r>
          </a:p>
          <a:p>
            <a:pPr lvl="1"/>
            <a:r>
              <a:rPr lang="cs-CZ" dirty="0" smtClean="0"/>
              <a:t>náchylný k přeučení</a:t>
            </a:r>
            <a:endParaRPr lang="cs-CZ" dirty="0"/>
          </a:p>
          <a:p>
            <a:r>
              <a:rPr lang="cs-CZ" dirty="0" smtClean="0"/>
              <a:t>model neumožňuje ohodnocení nových dokumentů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modelu </a:t>
            </a:r>
            <a:r>
              <a:rPr lang="cs-CZ" dirty="0" err="1" smtClean="0"/>
              <a:t>pLSI</a:t>
            </a:r>
            <a:r>
              <a:rPr lang="cs-CZ" dirty="0" smtClean="0"/>
              <a:t> a jeho omezení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711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Generativní modely dokumentů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728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46856" y="1052736"/>
            <a:ext cx="8229600" cy="439248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model bez latentních témat</a:t>
            </a:r>
          </a:p>
          <a:p>
            <a:r>
              <a:rPr lang="cs-CZ" dirty="0" smtClean="0"/>
              <a:t>fixní </a:t>
            </a:r>
            <a:r>
              <a:rPr lang="cs-CZ" dirty="0" err="1" smtClean="0"/>
              <a:t>multinomické</a:t>
            </a:r>
            <a:r>
              <a:rPr lang="cs-CZ" dirty="0" smtClean="0"/>
              <a:t> rozdělení termů</a:t>
            </a:r>
          </a:p>
          <a:p>
            <a:pPr lvl="1"/>
            <a:r>
              <a:rPr lang="cs-CZ" dirty="0" smtClean="0"/>
              <a:t>stejné pro každý dokument</a:t>
            </a:r>
          </a:p>
          <a:p>
            <a:endParaRPr lang="cs-CZ" dirty="0" smtClean="0"/>
          </a:p>
          <a:p>
            <a:r>
              <a:rPr lang="cs-CZ" dirty="0" smtClean="0"/>
              <a:t>parametry </a:t>
            </a:r>
            <a:r>
              <a:rPr lang="cs-CZ" dirty="0"/>
              <a:t>kolekce dokumentů</a:t>
            </a:r>
          </a:p>
          <a:p>
            <a:pPr lvl="1"/>
            <a:r>
              <a:rPr lang="cs-CZ" i="1" dirty="0"/>
              <a:t>λ</a:t>
            </a:r>
            <a:r>
              <a:rPr lang="cs-CZ" dirty="0"/>
              <a:t>…střední délka dokumentu</a:t>
            </a:r>
          </a:p>
          <a:p>
            <a:pPr lvl="2"/>
            <a:r>
              <a:rPr lang="cs-CZ" dirty="0"/>
              <a:t>délku dokumentů lze modelovat jakýmkoli (i </a:t>
            </a:r>
            <a:r>
              <a:rPr lang="cs-CZ" dirty="0" err="1"/>
              <a:t>víceparametrickým</a:t>
            </a:r>
            <a:r>
              <a:rPr lang="cs-CZ" dirty="0"/>
              <a:t>) rozdělením</a:t>
            </a:r>
          </a:p>
          <a:p>
            <a:pPr lvl="1"/>
            <a:r>
              <a:rPr lang="el-GR" dirty="0" smtClean="0"/>
              <a:t>ϕ</a:t>
            </a:r>
            <a:r>
              <a:rPr lang="cs-CZ" dirty="0" smtClean="0"/>
              <a:t>…M-rozměrný </a:t>
            </a:r>
            <a:r>
              <a:rPr lang="cs-CZ" dirty="0"/>
              <a:t>vektor parametrů </a:t>
            </a:r>
            <a:r>
              <a:rPr lang="cs-CZ" dirty="0" err="1" smtClean="0"/>
              <a:t>multinomického</a:t>
            </a:r>
            <a:r>
              <a:rPr lang="cs-CZ" dirty="0" smtClean="0"/>
              <a:t> rozdělení termů</a:t>
            </a:r>
            <a:endParaRPr lang="cs-CZ" dirty="0"/>
          </a:p>
          <a:p>
            <a:pPr lvl="2"/>
            <a:r>
              <a:rPr lang="cs-CZ" dirty="0"/>
              <a:t>složky vektoru </a:t>
            </a:r>
            <a:r>
              <a:rPr lang="cs-CZ" dirty="0" smtClean="0"/>
              <a:t>jsou pravděpodobnosti termů </a:t>
            </a:r>
            <a:r>
              <a:rPr lang="el-GR" i="1" dirty="0" smtClean="0"/>
              <a:t>ϕ</a:t>
            </a:r>
            <a:r>
              <a:rPr lang="cs-CZ" i="1" baseline="-25000" dirty="0" smtClean="0"/>
              <a:t>j</a:t>
            </a:r>
            <a:r>
              <a:rPr lang="cs-CZ" dirty="0" smtClean="0"/>
              <a:t>=p(</a:t>
            </a:r>
            <a:r>
              <a:rPr lang="cs-CZ" i="1" dirty="0" err="1" smtClean="0"/>
              <a:t>w</a:t>
            </a:r>
            <a:r>
              <a:rPr lang="cs-CZ" i="1" baseline="-25000" dirty="0" err="1" smtClean="0"/>
              <a:t>j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dokument délky </a:t>
            </a:r>
            <a:r>
              <a:rPr lang="cs-CZ" i="1" dirty="0" smtClean="0"/>
              <a:t>L</a:t>
            </a:r>
            <a:r>
              <a:rPr lang="cs-CZ" dirty="0" smtClean="0"/>
              <a:t> je popsán vektorem termů w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1-gram model</a:t>
            </a:r>
            <a:endParaRPr lang="cs-CZ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4557334"/>
              </p:ext>
            </p:extLst>
          </p:nvPr>
        </p:nvGraphicFramePr>
        <p:xfrm>
          <a:off x="801688" y="5300663"/>
          <a:ext cx="2562225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5" name="Rovnice" r:id="rId3" imgW="1396800" imgH="431640" progId="Equation.3">
                  <p:embed/>
                </p:oleObj>
              </mc:Choice>
              <mc:Fallback>
                <p:oleObj name="Rovnice" r:id="rId3" imgW="139680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01688" y="5300663"/>
                        <a:ext cx="2562225" cy="792162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894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Generativní proces dokumentu ve 1-gram modelu</a:t>
            </a:r>
            <a:endParaRPr lang="cs-CZ" dirty="0"/>
          </a:p>
        </p:txBody>
      </p:sp>
      <p:sp>
        <p:nvSpPr>
          <p:cNvPr id="9" name="Ovál 8"/>
          <p:cNvSpPr/>
          <p:nvPr/>
        </p:nvSpPr>
        <p:spPr>
          <a:xfrm>
            <a:off x="6045393" y="4831632"/>
            <a:ext cx="720080" cy="59395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w</a:t>
            </a:r>
            <a:endParaRPr lang="cs-CZ" sz="2400" b="1" dirty="0"/>
          </a:p>
        </p:txBody>
      </p:sp>
      <p:sp>
        <p:nvSpPr>
          <p:cNvPr id="15" name="Ovál 14"/>
          <p:cNvSpPr/>
          <p:nvPr/>
        </p:nvSpPr>
        <p:spPr>
          <a:xfrm>
            <a:off x="3819152" y="4830703"/>
            <a:ext cx="720080" cy="59395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/>
              <a:t>ϕ</a:t>
            </a:r>
            <a:endParaRPr lang="cs-CZ" sz="2400" b="1" dirty="0"/>
          </a:p>
        </p:txBody>
      </p:sp>
      <p:cxnSp>
        <p:nvCxnSpPr>
          <p:cNvPr id="24" name="Přímá spojnice se šipkou 23"/>
          <p:cNvCxnSpPr>
            <a:stCxn id="15" idx="6"/>
            <a:endCxn id="9" idx="2"/>
          </p:cNvCxnSpPr>
          <p:nvPr/>
        </p:nvCxnSpPr>
        <p:spPr>
          <a:xfrm>
            <a:off x="4539232" y="5127682"/>
            <a:ext cx="1506161" cy="929"/>
          </a:xfrm>
          <a:prstGeom prst="straightConnector1">
            <a:avLst/>
          </a:prstGeom>
          <a:ln w="508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ál 30"/>
          <p:cNvSpPr/>
          <p:nvPr/>
        </p:nvSpPr>
        <p:spPr>
          <a:xfrm>
            <a:off x="5615474" y="4462300"/>
            <a:ext cx="1480042" cy="133076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vál 31"/>
          <p:cNvSpPr/>
          <p:nvPr/>
        </p:nvSpPr>
        <p:spPr>
          <a:xfrm>
            <a:off x="4895393" y="4318284"/>
            <a:ext cx="2352523" cy="1627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vál 32"/>
          <p:cNvSpPr/>
          <p:nvPr/>
        </p:nvSpPr>
        <p:spPr>
          <a:xfrm>
            <a:off x="3527242" y="4030251"/>
            <a:ext cx="3856306" cy="22188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Čárový popisek 1 33"/>
          <p:cNvSpPr/>
          <p:nvPr/>
        </p:nvSpPr>
        <p:spPr>
          <a:xfrm>
            <a:off x="3023186" y="3861200"/>
            <a:ext cx="720080" cy="338102"/>
          </a:xfrm>
          <a:prstGeom prst="borderCallout1">
            <a:avLst>
              <a:gd name="adj1" fmla="val 44294"/>
              <a:gd name="adj2" fmla="val 101608"/>
              <a:gd name="adj3" fmla="val 299240"/>
              <a:gd name="adj4" fmla="val 36681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term</a:t>
            </a:r>
            <a:endParaRPr lang="cs-CZ" dirty="0"/>
          </a:p>
        </p:txBody>
      </p:sp>
      <p:sp>
        <p:nvSpPr>
          <p:cNvPr id="35" name="Čárový popisek 1 34"/>
          <p:cNvSpPr/>
          <p:nvPr/>
        </p:nvSpPr>
        <p:spPr>
          <a:xfrm>
            <a:off x="1943066" y="4406947"/>
            <a:ext cx="1224137" cy="338102"/>
          </a:xfrm>
          <a:prstGeom prst="borderCallout1">
            <a:avLst>
              <a:gd name="adj1" fmla="val 53952"/>
              <a:gd name="adj2" fmla="val 101075"/>
              <a:gd name="adj3" fmla="val 128598"/>
              <a:gd name="adj4" fmla="val 24800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dokument</a:t>
            </a:r>
            <a:endParaRPr lang="cs-CZ" dirty="0"/>
          </a:p>
        </p:txBody>
      </p:sp>
      <p:sp>
        <p:nvSpPr>
          <p:cNvPr id="36" name="Čárový popisek 1 35"/>
          <p:cNvSpPr/>
          <p:nvPr/>
        </p:nvSpPr>
        <p:spPr>
          <a:xfrm>
            <a:off x="2495803" y="5624014"/>
            <a:ext cx="914400" cy="338102"/>
          </a:xfrm>
          <a:prstGeom prst="borderCallout1">
            <a:avLst>
              <a:gd name="adj1" fmla="val 53953"/>
              <a:gd name="adj2" fmla="val 100000"/>
              <a:gd name="adj3" fmla="val 12691"/>
              <a:gd name="adj4" fmla="val 13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kolekce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755576" y="1052736"/>
            <a:ext cx="8046992" cy="245137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 smtClean="0"/>
              <a:t>stanov délku dokumentu </a:t>
            </a:r>
            <a:r>
              <a:rPr lang="cs-CZ" sz="2400" i="1" dirty="0" smtClean="0"/>
              <a:t>L</a:t>
            </a:r>
            <a:r>
              <a:rPr lang="cs-CZ" sz="2400" dirty="0" smtClean="0"/>
              <a:t> (např. </a:t>
            </a:r>
            <a:r>
              <a:rPr lang="cs-CZ" sz="2400" i="1" dirty="0" smtClean="0"/>
              <a:t>L</a:t>
            </a:r>
            <a:r>
              <a:rPr lang="en-US" sz="2400" dirty="0" smtClean="0"/>
              <a:t>~</a:t>
            </a:r>
            <a:r>
              <a:rPr lang="cs-CZ" sz="2400" dirty="0" smtClean="0"/>
              <a:t>Po(</a:t>
            </a:r>
            <a:r>
              <a:rPr lang="el-GR" sz="2400" i="1" dirty="0" smtClean="0"/>
              <a:t>λ</a:t>
            </a:r>
            <a:r>
              <a:rPr lang="cs-CZ" sz="2400" dirty="0" smtClean="0"/>
              <a:t>))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 smtClean="0"/>
              <a:t>pro každý term </a:t>
            </a:r>
            <a:r>
              <a:rPr lang="cs-CZ" sz="2400" i="1" dirty="0" err="1" smtClean="0"/>
              <a:t>w</a:t>
            </a:r>
            <a:r>
              <a:rPr lang="cs-CZ" sz="2400" i="1" baseline="-25000" dirty="0" err="1" smtClean="0"/>
              <a:t>l</a:t>
            </a:r>
            <a:r>
              <a:rPr lang="cs-CZ" sz="2400" i="1" dirty="0" smtClean="0"/>
              <a:t>, l=</a:t>
            </a:r>
            <a:r>
              <a:rPr lang="cs-CZ" sz="2400" dirty="0" smtClean="0"/>
              <a:t>1,2,…,</a:t>
            </a:r>
            <a:r>
              <a:rPr lang="cs-CZ" sz="2400" i="1" dirty="0" smtClean="0"/>
              <a:t>L</a:t>
            </a:r>
            <a:r>
              <a:rPr lang="cs-CZ" sz="2400" dirty="0" smtClean="0"/>
              <a:t>: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 smtClean="0"/>
              <a:t>zvol konkrétní term </a:t>
            </a:r>
            <a:r>
              <a:rPr lang="cs-CZ" sz="2400" i="1" dirty="0" err="1" smtClean="0"/>
              <a:t>w</a:t>
            </a:r>
            <a:r>
              <a:rPr lang="cs-CZ" sz="2400" i="1" baseline="-25000" dirty="0" err="1" smtClean="0"/>
              <a:t>l</a:t>
            </a:r>
            <a:r>
              <a:rPr lang="cs-CZ" sz="2400" dirty="0" smtClean="0"/>
              <a:t> s pravděpodobností p(</a:t>
            </a:r>
            <a:r>
              <a:rPr lang="cs-CZ" sz="2400" i="1" dirty="0" err="1" smtClean="0"/>
              <a:t>w</a:t>
            </a:r>
            <a:r>
              <a:rPr lang="cs-CZ" sz="2400" i="1" baseline="-25000" dirty="0" err="1" smtClean="0"/>
              <a:t>l</a:t>
            </a:r>
            <a:r>
              <a:rPr lang="cs-CZ" sz="2400" dirty="0" smtClean="0"/>
              <a:t>), </a:t>
            </a:r>
            <a:r>
              <a:rPr lang="cs-CZ" sz="2400" i="1" dirty="0" err="1" smtClean="0"/>
              <a:t>w</a:t>
            </a:r>
            <a:r>
              <a:rPr lang="cs-CZ" sz="2400" i="1" baseline="-25000" dirty="0" err="1" smtClean="0"/>
              <a:t>l</a:t>
            </a:r>
            <a:r>
              <a:rPr lang="en-US" sz="2400" dirty="0" smtClean="0"/>
              <a:t>~</a:t>
            </a:r>
            <a:r>
              <a:rPr lang="cs-CZ" sz="2400" dirty="0" smtClean="0"/>
              <a:t>Mu(</a:t>
            </a:r>
            <a:r>
              <a:rPr lang="el-GR" sz="2400" b="1" dirty="0" smtClean="0"/>
              <a:t>ϕ</a:t>
            </a:r>
            <a:r>
              <a:rPr lang="cs-CZ" sz="24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8821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jednoduchý model bez latentních témat</a:t>
            </a:r>
          </a:p>
          <a:p>
            <a:r>
              <a:rPr lang="cs-CZ" dirty="0" smtClean="0"/>
              <a:t>snadný odhad parametrů metodou maximální věrohodnosti</a:t>
            </a:r>
          </a:p>
          <a:p>
            <a:r>
              <a:rPr lang="cs-CZ" dirty="0" smtClean="0"/>
              <a:t>snadný odhad pravděpodobnosti dokumentů</a:t>
            </a:r>
          </a:p>
          <a:p>
            <a:pPr lvl="1"/>
            <a:r>
              <a:rPr lang="cs-CZ" dirty="0" smtClean="0"/>
              <a:t>včetně nových dokumentů</a:t>
            </a:r>
          </a:p>
          <a:p>
            <a:endParaRPr lang="cs-CZ" dirty="0"/>
          </a:p>
          <a:p>
            <a:r>
              <a:rPr lang="cs-CZ" dirty="0" smtClean="0"/>
              <a:t>všechny dokumenty ze stejného rozdělení</a:t>
            </a:r>
          </a:p>
          <a:p>
            <a:pPr lvl="1"/>
            <a:r>
              <a:rPr lang="cs-CZ" dirty="0" smtClean="0"/>
              <a:t>nelze dokumenty rozlišit podle jejich parametrů</a:t>
            </a:r>
          </a:p>
          <a:p>
            <a:r>
              <a:rPr lang="cs-CZ" dirty="0" smtClean="0"/>
              <a:t>neumožňuje redukci </a:t>
            </a:r>
            <a:r>
              <a:rPr lang="cs-CZ" dirty="0" err="1" smtClean="0"/>
              <a:t>dimenzionality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1-gram modelu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015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model s latentními tématy</a:t>
            </a:r>
          </a:p>
          <a:p>
            <a:pPr lvl="1"/>
            <a:r>
              <a:rPr lang="cs-CZ" dirty="0" smtClean="0"/>
              <a:t>každý dokument generován z jediného tématu</a:t>
            </a:r>
          </a:p>
          <a:p>
            <a:r>
              <a:rPr lang="cs-CZ" dirty="0" err="1" smtClean="0"/>
              <a:t>multinomické</a:t>
            </a:r>
            <a:r>
              <a:rPr lang="cs-CZ" dirty="0" smtClean="0"/>
              <a:t> rozdělení témat v kolekci</a:t>
            </a:r>
          </a:p>
          <a:p>
            <a:pPr lvl="1"/>
            <a:r>
              <a:rPr lang="cs-CZ" dirty="0" err="1" smtClean="0"/>
              <a:t>mixture</a:t>
            </a:r>
            <a:r>
              <a:rPr lang="cs-CZ" dirty="0" smtClean="0"/>
              <a:t> model</a:t>
            </a:r>
          </a:p>
          <a:p>
            <a:endParaRPr lang="cs-CZ" dirty="0" smtClean="0"/>
          </a:p>
          <a:p>
            <a:r>
              <a:rPr lang="cs-CZ" dirty="0" smtClean="0"/>
              <a:t>parametry </a:t>
            </a:r>
            <a:r>
              <a:rPr lang="cs-CZ" dirty="0"/>
              <a:t>kolekce dokumentů</a:t>
            </a:r>
          </a:p>
          <a:p>
            <a:pPr lvl="1"/>
            <a:r>
              <a:rPr lang="cs-CZ" i="1" dirty="0"/>
              <a:t>λ</a:t>
            </a:r>
            <a:r>
              <a:rPr lang="cs-CZ" dirty="0"/>
              <a:t>…střední délka dokumentu</a:t>
            </a:r>
          </a:p>
          <a:p>
            <a:pPr lvl="2"/>
            <a:r>
              <a:rPr lang="cs-CZ" dirty="0"/>
              <a:t>délku dokumentů lze modelovat jakýmkoli (i </a:t>
            </a:r>
            <a:r>
              <a:rPr lang="cs-CZ" dirty="0" err="1"/>
              <a:t>víceparametrickým</a:t>
            </a:r>
            <a:r>
              <a:rPr lang="cs-CZ" dirty="0"/>
              <a:t>) rozdělením</a:t>
            </a:r>
          </a:p>
          <a:p>
            <a:pPr lvl="1"/>
            <a:r>
              <a:rPr lang="el-GR" dirty="0" smtClean="0"/>
              <a:t>η</a:t>
            </a:r>
            <a:r>
              <a:rPr lang="cs-CZ" dirty="0" smtClean="0"/>
              <a:t>…K-rozměrný </a:t>
            </a:r>
            <a:r>
              <a:rPr lang="cs-CZ" dirty="0"/>
              <a:t>vektor parametrů </a:t>
            </a:r>
            <a:r>
              <a:rPr lang="cs-CZ" dirty="0" err="1"/>
              <a:t>multinomického</a:t>
            </a:r>
            <a:r>
              <a:rPr lang="cs-CZ" dirty="0"/>
              <a:t> rozdělení </a:t>
            </a:r>
            <a:r>
              <a:rPr lang="cs-CZ" dirty="0" smtClean="0"/>
              <a:t>témat</a:t>
            </a:r>
            <a:endParaRPr lang="cs-CZ" dirty="0"/>
          </a:p>
          <a:p>
            <a:pPr lvl="2"/>
            <a:r>
              <a:rPr lang="cs-CZ" dirty="0"/>
              <a:t>složky vektoru jsou pravděpodobnosti </a:t>
            </a:r>
            <a:r>
              <a:rPr lang="cs-CZ" dirty="0" smtClean="0"/>
              <a:t>témat </a:t>
            </a:r>
            <a:r>
              <a:rPr lang="el-GR" i="1" dirty="0" smtClean="0"/>
              <a:t>η</a:t>
            </a:r>
            <a:r>
              <a:rPr lang="cs-CZ" i="1" baseline="-25000" dirty="0" smtClean="0"/>
              <a:t>k</a:t>
            </a:r>
            <a:r>
              <a:rPr lang="cs-CZ" dirty="0" smtClean="0"/>
              <a:t>=p(</a:t>
            </a:r>
            <a:r>
              <a:rPr lang="cs-CZ" i="1" dirty="0" err="1" smtClean="0"/>
              <a:t>z</a:t>
            </a:r>
            <a:r>
              <a:rPr lang="cs-CZ" i="1" baseline="-25000" dirty="0" err="1" smtClean="0"/>
              <a:t>k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el-GR" dirty="0" smtClean="0"/>
              <a:t>ρ</a:t>
            </a:r>
            <a:r>
              <a:rPr lang="cs-CZ" dirty="0" smtClean="0"/>
              <a:t>…matice </a:t>
            </a:r>
            <a:r>
              <a:rPr lang="cs-CZ" dirty="0"/>
              <a:t>o rozměrech </a:t>
            </a:r>
            <a:r>
              <a:rPr lang="cs-CZ" dirty="0" err="1"/>
              <a:t>MxK</a:t>
            </a:r>
            <a:r>
              <a:rPr lang="cs-CZ" dirty="0"/>
              <a:t> s pravděpodobnostmi zastoupení termů podle témat, </a:t>
            </a:r>
            <a:r>
              <a:rPr lang="el-GR" dirty="0"/>
              <a:t>ρ </a:t>
            </a:r>
            <a:r>
              <a:rPr lang="cs-CZ" i="1" baseline="-25000" dirty="0" err="1" smtClean="0"/>
              <a:t>jk</a:t>
            </a:r>
            <a:r>
              <a:rPr lang="cs-CZ" dirty="0" smtClean="0"/>
              <a:t>=p(</a:t>
            </a:r>
            <a:r>
              <a:rPr lang="cs-CZ" i="1" dirty="0" err="1" smtClean="0"/>
              <a:t>w</a:t>
            </a:r>
            <a:r>
              <a:rPr lang="cs-CZ" i="1" baseline="-25000" dirty="0" err="1" smtClean="0"/>
              <a:t>j</a:t>
            </a:r>
            <a:r>
              <a:rPr lang="cs-CZ" dirty="0" err="1" smtClean="0"/>
              <a:t>|</a:t>
            </a:r>
            <a:r>
              <a:rPr lang="cs-CZ" i="1" dirty="0" err="1" smtClean="0"/>
              <a:t>z</a:t>
            </a:r>
            <a:r>
              <a:rPr lang="cs-CZ" i="1" baseline="-25000" dirty="0" err="1" smtClean="0"/>
              <a:t>k</a:t>
            </a:r>
            <a:r>
              <a:rPr lang="cs-CZ" dirty="0" smtClean="0"/>
              <a:t>)</a:t>
            </a:r>
          </a:p>
          <a:p>
            <a:r>
              <a:rPr lang="cs-CZ" dirty="0"/>
              <a:t>parametr jednotlivých </a:t>
            </a:r>
            <a:r>
              <a:rPr lang="cs-CZ" dirty="0" smtClean="0"/>
              <a:t>dokumentů</a:t>
            </a:r>
            <a:endParaRPr lang="cs-CZ" dirty="0"/>
          </a:p>
          <a:p>
            <a:pPr lvl="1"/>
            <a:r>
              <a:rPr lang="cs-CZ" dirty="0"/>
              <a:t>z…latentní téma generující </a:t>
            </a:r>
            <a:r>
              <a:rPr lang="cs-CZ" dirty="0" smtClean="0"/>
              <a:t>termy v dokumentu</a:t>
            </a:r>
            <a:endParaRPr lang="cs-CZ" dirty="0"/>
          </a:p>
          <a:p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 směsi 1-gramů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472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Generativní proces dokumentu ve směsi 1-gramů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755576" y="1052736"/>
            <a:ext cx="8046992" cy="245137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normAutofit fontScale="92500" lnSpcReduction="10000"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 smtClean="0"/>
              <a:t>stanov délku dokumentu </a:t>
            </a:r>
            <a:r>
              <a:rPr lang="cs-CZ" sz="2400" i="1" dirty="0" smtClean="0"/>
              <a:t>L</a:t>
            </a:r>
            <a:r>
              <a:rPr lang="cs-CZ" sz="2400" dirty="0" smtClean="0"/>
              <a:t> (např. </a:t>
            </a:r>
            <a:r>
              <a:rPr lang="cs-CZ" sz="2400" i="1" dirty="0" smtClean="0"/>
              <a:t>L</a:t>
            </a:r>
            <a:r>
              <a:rPr lang="en-US" sz="2400" dirty="0" smtClean="0"/>
              <a:t>~</a:t>
            </a:r>
            <a:r>
              <a:rPr lang="cs-CZ" sz="2400" dirty="0" smtClean="0"/>
              <a:t>Po(</a:t>
            </a:r>
            <a:r>
              <a:rPr lang="el-GR" sz="2400" i="1" dirty="0" smtClean="0"/>
              <a:t>λ</a:t>
            </a:r>
            <a:r>
              <a:rPr lang="cs-CZ" sz="2400" dirty="0" smtClean="0"/>
              <a:t>))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 smtClean="0"/>
              <a:t>vyber téma dokumentu z, z</a:t>
            </a:r>
            <a:r>
              <a:rPr lang="en-US" sz="2400" dirty="0"/>
              <a:t> ~</a:t>
            </a:r>
            <a:r>
              <a:rPr lang="cs-CZ" sz="2400" dirty="0" smtClean="0"/>
              <a:t>Mu(</a:t>
            </a:r>
            <a:r>
              <a:rPr lang="el-GR" sz="2400" b="1" dirty="0" smtClean="0"/>
              <a:t>η</a:t>
            </a:r>
            <a:r>
              <a:rPr lang="cs-CZ" sz="2400" dirty="0" smtClean="0"/>
              <a:t>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 smtClean="0"/>
              <a:t>pro každý term </a:t>
            </a:r>
            <a:r>
              <a:rPr lang="cs-CZ" sz="2400" i="1" dirty="0" err="1" smtClean="0"/>
              <a:t>w</a:t>
            </a:r>
            <a:r>
              <a:rPr lang="cs-CZ" sz="2400" i="1" baseline="-25000" dirty="0" err="1" smtClean="0"/>
              <a:t>l</a:t>
            </a:r>
            <a:r>
              <a:rPr lang="cs-CZ" sz="2400" i="1" dirty="0" smtClean="0"/>
              <a:t>, l=</a:t>
            </a:r>
            <a:r>
              <a:rPr lang="cs-CZ" sz="2400" dirty="0" smtClean="0"/>
              <a:t>1,2,…,</a:t>
            </a:r>
            <a:r>
              <a:rPr lang="cs-CZ" sz="2400" i="1" dirty="0" smtClean="0"/>
              <a:t>L</a:t>
            </a:r>
            <a:r>
              <a:rPr lang="cs-CZ" sz="2400" dirty="0" smtClean="0"/>
              <a:t>: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 smtClean="0"/>
              <a:t>zvol konkrétní term </a:t>
            </a:r>
            <a:r>
              <a:rPr lang="cs-CZ" sz="2400" i="1" dirty="0" err="1" smtClean="0"/>
              <a:t>w</a:t>
            </a:r>
            <a:r>
              <a:rPr lang="cs-CZ" sz="2400" i="1" baseline="-25000" dirty="0" err="1" smtClean="0"/>
              <a:t>l</a:t>
            </a:r>
            <a:r>
              <a:rPr lang="cs-CZ" sz="2400" dirty="0" smtClean="0"/>
              <a:t> s pravděpodobností p(</a:t>
            </a:r>
            <a:r>
              <a:rPr lang="cs-CZ" sz="2400" i="1" dirty="0" err="1" smtClean="0"/>
              <a:t>w</a:t>
            </a:r>
            <a:r>
              <a:rPr lang="cs-CZ" sz="2400" i="1" baseline="-25000" dirty="0" err="1" smtClean="0"/>
              <a:t>l</a:t>
            </a:r>
            <a:r>
              <a:rPr lang="cs-CZ" sz="2400" dirty="0" err="1" smtClean="0"/>
              <a:t>|</a:t>
            </a:r>
            <a:r>
              <a:rPr lang="cs-CZ" sz="2400" i="1" dirty="0" err="1" smtClean="0"/>
              <a:t>z</a:t>
            </a:r>
            <a:r>
              <a:rPr lang="cs-CZ" sz="2400" dirty="0" smtClean="0"/>
              <a:t>,</a:t>
            </a:r>
            <a:r>
              <a:rPr lang="el-GR" sz="2400" b="1" dirty="0" smtClean="0"/>
              <a:t>ρ</a:t>
            </a:r>
            <a:r>
              <a:rPr lang="cs-CZ" sz="2400" dirty="0" smtClean="0"/>
              <a:t>), </a:t>
            </a:r>
            <a:r>
              <a:rPr lang="cs-CZ" sz="2400" i="1" dirty="0" err="1" smtClean="0"/>
              <a:t>w</a:t>
            </a:r>
            <a:r>
              <a:rPr lang="cs-CZ" sz="2400" i="1" baseline="-25000" dirty="0" err="1" smtClean="0"/>
              <a:t>l</a:t>
            </a:r>
            <a:r>
              <a:rPr lang="en-US" sz="2400" dirty="0" smtClean="0"/>
              <a:t>~</a:t>
            </a:r>
            <a:r>
              <a:rPr lang="cs-CZ" sz="2400" dirty="0" smtClean="0"/>
              <a:t>Mu(</a:t>
            </a:r>
            <a:r>
              <a:rPr lang="el-GR" sz="2400" b="1" dirty="0" smtClean="0"/>
              <a:t>ρ</a:t>
            </a:r>
            <a:r>
              <a:rPr lang="cs-CZ" sz="2400" baseline="-25000" dirty="0" smtClean="0"/>
              <a:t>z</a:t>
            </a:r>
            <a:r>
              <a:rPr lang="cs-CZ" sz="2400" dirty="0" smtClean="0"/>
              <a:t>)</a:t>
            </a:r>
          </a:p>
        </p:txBody>
      </p:sp>
      <p:sp>
        <p:nvSpPr>
          <p:cNvPr id="17" name="Ovál 16"/>
          <p:cNvSpPr/>
          <p:nvPr/>
        </p:nvSpPr>
        <p:spPr>
          <a:xfrm>
            <a:off x="5238894" y="4675814"/>
            <a:ext cx="720080" cy="59395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z</a:t>
            </a:r>
            <a:endParaRPr lang="cs-CZ" sz="2400" b="1" dirty="0"/>
          </a:p>
        </p:txBody>
      </p:sp>
      <p:cxnSp>
        <p:nvCxnSpPr>
          <p:cNvPr id="18" name="Přímá spojnice se šipkou 17"/>
          <p:cNvCxnSpPr>
            <a:stCxn id="17" idx="6"/>
            <a:endCxn id="21" idx="2"/>
          </p:cNvCxnSpPr>
          <p:nvPr/>
        </p:nvCxnSpPr>
        <p:spPr>
          <a:xfrm>
            <a:off x="5958974" y="4972793"/>
            <a:ext cx="555113" cy="0"/>
          </a:xfrm>
          <a:prstGeom prst="straightConnector1">
            <a:avLst/>
          </a:prstGeom>
          <a:ln w="508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25" idx="6"/>
            <a:endCxn id="21" idx="3"/>
          </p:cNvCxnSpPr>
          <p:nvPr/>
        </p:nvCxnSpPr>
        <p:spPr>
          <a:xfrm flipV="1">
            <a:off x="4650509" y="5182788"/>
            <a:ext cx="1969031" cy="606859"/>
          </a:xfrm>
          <a:prstGeom prst="straightConnector1">
            <a:avLst/>
          </a:prstGeom>
          <a:ln w="508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ál 20"/>
          <p:cNvSpPr/>
          <p:nvPr/>
        </p:nvSpPr>
        <p:spPr>
          <a:xfrm>
            <a:off x="6514087" y="4675814"/>
            <a:ext cx="720080" cy="59395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w</a:t>
            </a:r>
            <a:endParaRPr lang="cs-CZ" sz="2400" b="1" dirty="0"/>
          </a:p>
        </p:txBody>
      </p:sp>
      <p:sp>
        <p:nvSpPr>
          <p:cNvPr id="23" name="Ovál 22"/>
          <p:cNvSpPr/>
          <p:nvPr/>
        </p:nvSpPr>
        <p:spPr>
          <a:xfrm>
            <a:off x="3930429" y="4679077"/>
            <a:ext cx="720080" cy="59395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/>
              <a:t>η</a:t>
            </a:r>
            <a:endParaRPr lang="cs-CZ" sz="2400" b="1" dirty="0"/>
          </a:p>
        </p:txBody>
      </p:sp>
      <p:sp>
        <p:nvSpPr>
          <p:cNvPr id="25" name="Ovál 24"/>
          <p:cNvSpPr/>
          <p:nvPr/>
        </p:nvSpPr>
        <p:spPr>
          <a:xfrm>
            <a:off x="3930429" y="5492668"/>
            <a:ext cx="720080" cy="59395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/>
              <a:t>ρ</a:t>
            </a:r>
            <a:endParaRPr lang="cs-CZ" sz="2400" b="1" dirty="0"/>
          </a:p>
        </p:txBody>
      </p:sp>
      <p:cxnSp>
        <p:nvCxnSpPr>
          <p:cNvPr id="26" name="Přímá spojnice se šipkou 25"/>
          <p:cNvCxnSpPr>
            <a:stCxn id="23" idx="6"/>
            <a:endCxn id="17" idx="2"/>
          </p:cNvCxnSpPr>
          <p:nvPr/>
        </p:nvCxnSpPr>
        <p:spPr>
          <a:xfrm flipV="1">
            <a:off x="4650509" y="4972793"/>
            <a:ext cx="588385" cy="3263"/>
          </a:xfrm>
          <a:prstGeom prst="straightConnector1">
            <a:avLst/>
          </a:prstGeom>
          <a:ln w="508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ál 27"/>
          <p:cNvSpPr/>
          <p:nvPr/>
        </p:nvSpPr>
        <p:spPr>
          <a:xfrm>
            <a:off x="6156176" y="4306482"/>
            <a:ext cx="1408034" cy="133076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vál 28"/>
          <p:cNvSpPr/>
          <p:nvPr/>
        </p:nvSpPr>
        <p:spPr>
          <a:xfrm>
            <a:off x="4860031" y="4162466"/>
            <a:ext cx="2856579" cy="1627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vál 29"/>
          <p:cNvSpPr/>
          <p:nvPr/>
        </p:nvSpPr>
        <p:spPr>
          <a:xfrm>
            <a:off x="3347864" y="3874434"/>
            <a:ext cx="4504378" cy="259228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Čárový popisek 1 36"/>
          <p:cNvSpPr/>
          <p:nvPr/>
        </p:nvSpPr>
        <p:spPr>
          <a:xfrm>
            <a:off x="3369510" y="3757083"/>
            <a:ext cx="720080" cy="338102"/>
          </a:xfrm>
          <a:prstGeom prst="borderCallout1">
            <a:avLst>
              <a:gd name="adj1" fmla="val 44294"/>
              <a:gd name="adj2" fmla="val 101608"/>
              <a:gd name="adj3" fmla="val 263824"/>
              <a:gd name="adj4" fmla="val 39553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term</a:t>
            </a:r>
            <a:endParaRPr lang="cs-CZ" dirty="0"/>
          </a:p>
        </p:txBody>
      </p:sp>
      <p:sp>
        <p:nvSpPr>
          <p:cNvPr id="38" name="Čárový popisek 1 37"/>
          <p:cNvSpPr/>
          <p:nvPr/>
        </p:nvSpPr>
        <p:spPr>
          <a:xfrm>
            <a:off x="2054717" y="4306482"/>
            <a:ext cx="1224137" cy="338102"/>
          </a:xfrm>
          <a:prstGeom prst="borderCallout1">
            <a:avLst>
              <a:gd name="adj1" fmla="val 53952"/>
              <a:gd name="adj2" fmla="val 101075"/>
              <a:gd name="adj3" fmla="val 96401"/>
              <a:gd name="adj4" fmla="val 24267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dokument</a:t>
            </a:r>
            <a:endParaRPr lang="cs-CZ" dirty="0"/>
          </a:p>
        </p:txBody>
      </p:sp>
      <p:sp>
        <p:nvSpPr>
          <p:cNvPr id="39" name="Čárový popisek 1 38"/>
          <p:cNvSpPr/>
          <p:nvPr/>
        </p:nvSpPr>
        <p:spPr>
          <a:xfrm>
            <a:off x="2240688" y="5515809"/>
            <a:ext cx="914400" cy="338102"/>
          </a:xfrm>
          <a:prstGeom prst="borderCallout1">
            <a:avLst>
              <a:gd name="adj1" fmla="val 53953"/>
              <a:gd name="adj2" fmla="val 100000"/>
              <a:gd name="adj3" fmla="val 15911"/>
              <a:gd name="adj4" fmla="val 13309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kolekce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721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pozorované entity: termy v dokumentech</a:t>
            </a:r>
          </a:p>
          <a:p>
            <a:r>
              <a:rPr lang="cs-CZ" dirty="0"/>
              <a:t>nepozorované entity: témata generující dokumenty</a:t>
            </a:r>
          </a:p>
          <a:p>
            <a:r>
              <a:rPr lang="cs-CZ" dirty="0" smtClean="0"/>
              <a:t>sdružená pravděpodobnost dokumentu</a:t>
            </a:r>
          </a:p>
          <a:p>
            <a:pPr lvl="1"/>
            <a:r>
              <a:rPr lang="cs-CZ" dirty="0" smtClean="0"/>
              <a:t>latentní i pozorované vlastnosti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marginální pravděpodobnost dokumentu</a:t>
            </a:r>
          </a:p>
          <a:p>
            <a:pPr lvl="1"/>
            <a:r>
              <a:rPr lang="cs-CZ" dirty="0" smtClean="0"/>
              <a:t>pozorované vlastnosti: termy</a:t>
            </a:r>
          </a:p>
          <a:p>
            <a:pPr lvl="1"/>
            <a:r>
              <a:rPr lang="cs-CZ" dirty="0" smtClean="0"/>
              <a:t>součet přes latentní témata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pravděpodobnost celé kolekce</a:t>
            </a:r>
          </a:p>
          <a:p>
            <a:pPr lvl="1"/>
            <a:r>
              <a:rPr lang="cs-CZ" dirty="0" smtClean="0"/>
              <a:t>optimalizační kritérium</a:t>
            </a:r>
          </a:p>
          <a:p>
            <a:pPr lvl="1"/>
            <a:r>
              <a:rPr lang="cs-CZ" dirty="0" smtClean="0"/>
              <a:t>nezávislost dokumentů: součin pravděpodobností dokumentů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záznam modelu dokumentu ve směsi 1-gramů</a:t>
            </a:r>
            <a:endParaRPr lang="cs-CZ" dirty="0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2496433"/>
              </p:ext>
            </p:extLst>
          </p:nvPr>
        </p:nvGraphicFramePr>
        <p:xfrm>
          <a:off x="683568" y="4005064"/>
          <a:ext cx="4148137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98" name="Rovnice" r:id="rId3" imgW="2260440" imgH="431640" progId="Equation.3">
                  <p:embed/>
                </p:oleObj>
              </mc:Choice>
              <mc:Fallback>
                <p:oleObj name="Rovnice" r:id="rId3" imgW="2260440" imgH="431640" progId="Equation.3">
                  <p:embed/>
                  <p:pic>
                    <p:nvPicPr>
                      <p:cNvPr id="0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4005064"/>
                        <a:ext cx="4148137" cy="7921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5612955"/>
              </p:ext>
            </p:extLst>
          </p:nvPr>
        </p:nvGraphicFramePr>
        <p:xfrm>
          <a:off x="755576" y="2348880"/>
          <a:ext cx="4052887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99" name="Rovnice" r:id="rId5" imgW="2209680" imgH="431640" progId="Equation.3">
                  <p:embed/>
                </p:oleObj>
              </mc:Choice>
              <mc:Fallback>
                <p:oleObj name="Rovnice" r:id="rId5" imgW="2209680" imgH="431640" progId="Equation.3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348880"/>
                        <a:ext cx="4052887" cy="79216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9776932"/>
              </p:ext>
            </p:extLst>
          </p:nvPr>
        </p:nvGraphicFramePr>
        <p:xfrm>
          <a:off x="683568" y="5805264"/>
          <a:ext cx="4497388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00" name="Rovnice" r:id="rId7" imgW="2450880" imgH="431640" progId="Equation.3">
                  <p:embed/>
                </p:oleObj>
              </mc:Choice>
              <mc:Fallback>
                <p:oleObj name="Rovnice" r:id="rId7" imgW="2450880" imgH="431640" progId="Equation.3">
                  <p:embed/>
                  <p:pic>
                    <p:nvPicPr>
                      <p:cNvPr id="0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5805264"/>
                        <a:ext cx="4497388" cy="79216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11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r>
              <a:rPr lang="cs-CZ" dirty="0" smtClean="0"/>
              <a:t>nejjednodušší generativní model s latentními tématy</a:t>
            </a:r>
            <a:endParaRPr lang="cs-CZ" dirty="0"/>
          </a:p>
          <a:p>
            <a:r>
              <a:rPr lang="cs-CZ" dirty="0" smtClean="0"/>
              <a:t>iterativní </a:t>
            </a:r>
            <a:r>
              <a:rPr lang="cs-CZ" dirty="0"/>
              <a:t>odhad parametrů </a:t>
            </a:r>
            <a:r>
              <a:rPr lang="cs-CZ" dirty="0" smtClean="0"/>
              <a:t>např. pomocí EM algoritmu</a:t>
            </a:r>
            <a:endParaRPr lang="cs-CZ" dirty="0"/>
          </a:p>
          <a:p>
            <a:r>
              <a:rPr lang="cs-CZ" dirty="0" smtClean="0"/>
              <a:t>možnost odhadnout </a:t>
            </a:r>
            <a:r>
              <a:rPr lang="cs-CZ" dirty="0"/>
              <a:t>pravděpodobnosti dokumentů</a:t>
            </a:r>
          </a:p>
          <a:p>
            <a:pPr lvl="1"/>
            <a:r>
              <a:rPr lang="cs-CZ" dirty="0"/>
              <a:t>včetně nových </a:t>
            </a:r>
            <a:r>
              <a:rPr lang="cs-CZ" dirty="0" smtClean="0"/>
              <a:t>dokumentů</a:t>
            </a:r>
          </a:p>
          <a:p>
            <a:r>
              <a:rPr lang="cs-CZ" dirty="0"/>
              <a:t>zastoupení témat v dokumentu</a:t>
            </a:r>
          </a:p>
          <a:p>
            <a:pPr lvl="1"/>
            <a:r>
              <a:rPr lang="cs-CZ" dirty="0"/>
              <a:t>substituce dokumentu nejpravděpodobnějším tématem</a:t>
            </a:r>
          </a:p>
          <a:p>
            <a:r>
              <a:rPr lang="cs-CZ" dirty="0"/>
              <a:t>umožňuje redukci </a:t>
            </a:r>
            <a:r>
              <a:rPr lang="cs-CZ" dirty="0" err="1"/>
              <a:t>dimenzionality</a:t>
            </a:r>
            <a:endParaRPr lang="cs-CZ" dirty="0"/>
          </a:p>
          <a:p>
            <a:pPr lvl="1"/>
            <a:r>
              <a:rPr lang="cs-CZ" dirty="0"/>
              <a:t>pravděpodobnosti generujícího tématu pro každý dokument</a:t>
            </a:r>
          </a:p>
          <a:p>
            <a:r>
              <a:rPr lang="cs-CZ" dirty="0" smtClean="0"/>
              <a:t>středně velký počet parametrů kolekce</a:t>
            </a:r>
          </a:p>
          <a:p>
            <a:pPr lvl="1"/>
            <a:r>
              <a:rPr lang="cs-CZ" dirty="0" smtClean="0"/>
              <a:t>K+M*K = K(1+M)</a:t>
            </a:r>
          </a:p>
          <a:p>
            <a:pPr lvl="1"/>
            <a:r>
              <a:rPr lang="cs-CZ" dirty="0" smtClean="0"/>
              <a:t>nezávisí na počtu dokumentů v kolekci</a:t>
            </a:r>
          </a:p>
          <a:p>
            <a:pPr lvl="1"/>
            <a:endParaRPr lang="cs-CZ" dirty="0"/>
          </a:p>
          <a:p>
            <a:r>
              <a:rPr lang="cs-CZ" dirty="0" smtClean="0"/>
              <a:t>jediný skrytý parametr dokumentu</a:t>
            </a:r>
          </a:p>
          <a:p>
            <a:pPr lvl="1"/>
            <a:r>
              <a:rPr lang="cs-CZ" dirty="0" smtClean="0"/>
              <a:t>nelze popsat dokumenty s více tématy</a:t>
            </a:r>
          </a:p>
          <a:p>
            <a:pPr lvl="1"/>
            <a:r>
              <a:rPr lang="cs-CZ" dirty="0"/>
              <a:t>všechny dokumenty generované ze stejného tématu mají stejné rozdělení termů</a:t>
            </a:r>
          </a:p>
          <a:p>
            <a:r>
              <a:rPr lang="cs-CZ" dirty="0" smtClean="0"/>
              <a:t>zastoupení </a:t>
            </a:r>
            <a:r>
              <a:rPr lang="cs-CZ" dirty="0"/>
              <a:t>termů v tématu</a:t>
            </a:r>
          </a:p>
          <a:p>
            <a:pPr lvl="1"/>
            <a:r>
              <a:rPr lang="cs-CZ" dirty="0" smtClean="0"/>
              <a:t>neumožňuje substituci </a:t>
            </a:r>
            <a:r>
              <a:rPr lang="cs-CZ" dirty="0"/>
              <a:t>termu nejpravděpodobnějším </a:t>
            </a:r>
            <a:r>
              <a:rPr lang="cs-CZ" dirty="0" smtClean="0"/>
              <a:t>tématem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směsi 1-gramů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252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redukce </a:t>
            </a:r>
            <a:r>
              <a:rPr lang="cs-CZ" dirty="0" err="1" smtClean="0"/>
              <a:t>dimenzionality</a:t>
            </a:r>
            <a:r>
              <a:rPr lang="cs-CZ" dirty="0" smtClean="0"/>
              <a:t> kolekcí nominálních dat</a:t>
            </a:r>
          </a:p>
          <a:p>
            <a:pPr lvl="1"/>
            <a:r>
              <a:rPr lang="cs-CZ" dirty="0" smtClean="0"/>
              <a:t>textové dokumenty</a:t>
            </a:r>
          </a:p>
          <a:p>
            <a:pPr lvl="2"/>
            <a:r>
              <a:rPr lang="cs-CZ" dirty="0" smtClean="0"/>
              <a:t>velikost slovníků přirozených jazyků </a:t>
            </a:r>
            <a:r>
              <a:rPr lang="cs-CZ" b="0" dirty="0" smtClean="0"/>
              <a:t>≈ 10</a:t>
            </a:r>
            <a:r>
              <a:rPr lang="cs-CZ" b="0" baseline="30000" dirty="0" smtClean="0"/>
              <a:t>4</a:t>
            </a:r>
            <a:endParaRPr lang="cs-CZ" dirty="0" smtClean="0"/>
          </a:p>
          <a:p>
            <a:pPr lvl="1"/>
            <a:r>
              <a:rPr lang="cs-CZ" dirty="0"/>
              <a:t>genomy</a:t>
            </a:r>
          </a:p>
          <a:p>
            <a:pPr lvl="2"/>
            <a:r>
              <a:rPr lang="cs-CZ" dirty="0"/>
              <a:t>velikost genomu </a:t>
            </a:r>
            <a:r>
              <a:rPr lang="cs-CZ" b="0" dirty="0"/>
              <a:t>≈ 10</a:t>
            </a:r>
            <a:r>
              <a:rPr lang="cs-CZ" b="0" baseline="30000" dirty="0"/>
              <a:t>4</a:t>
            </a:r>
            <a:endParaRPr lang="cs-CZ" dirty="0"/>
          </a:p>
          <a:p>
            <a:pPr lvl="1"/>
            <a:r>
              <a:rPr lang="cs-CZ" dirty="0" smtClean="0"/>
              <a:t>nákupní koše</a:t>
            </a:r>
          </a:p>
          <a:p>
            <a:pPr lvl="2"/>
            <a:r>
              <a:rPr lang="cs-CZ" dirty="0" smtClean="0"/>
              <a:t>počet položek sortimentu</a:t>
            </a:r>
          </a:p>
          <a:p>
            <a:pPr lvl="1"/>
            <a:r>
              <a:rPr lang="cs-CZ" dirty="0" smtClean="0"/>
              <a:t>hodnocení filmů</a:t>
            </a:r>
          </a:p>
          <a:p>
            <a:pPr lvl="2"/>
            <a:r>
              <a:rPr lang="cs-CZ" dirty="0" smtClean="0"/>
              <a:t>počet nabízených filmů</a:t>
            </a:r>
          </a:p>
          <a:p>
            <a:pPr lvl="1"/>
            <a:r>
              <a:rPr lang="cs-CZ" dirty="0" smtClean="0"/>
              <a:t>bimodální sociální sítě</a:t>
            </a:r>
          </a:p>
          <a:p>
            <a:pPr lvl="1"/>
            <a:r>
              <a:rPr lang="cs-CZ" dirty="0" smtClean="0"/>
              <a:t>obrázky</a:t>
            </a:r>
          </a:p>
          <a:p>
            <a:pPr lvl="1"/>
            <a:r>
              <a:rPr lang="cs-CZ" dirty="0" smtClean="0"/>
              <a:t>…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607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Výlet do teorie pravděpodobnosti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β</a:t>
            </a:r>
            <a:r>
              <a:rPr lang="cs-CZ" dirty="0" smtClean="0"/>
              <a:t>-distribuce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rozdělení spojité náhodné veličiny na intervalu </a:t>
            </a:r>
            <a:r>
              <a:rPr lang="en-US" dirty="0" smtClean="0"/>
              <a:t>&lt;0;1&gt;</a:t>
            </a:r>
            <a:endParaRPr lang="cs-CZ" dirty="0" smtClean="0"/>
          </a:p>
          <a:p>
            <a:pPr lvl="1"/>
            <a:r>
              <a:rPr lang="cs-CZ" dirty="0" smtClean="0"/>
              <a:t>jednorozměrná distribuce na uzavřeném intervalu</a:t>
            </a:r>
            <a:endParaRPr lang="en-US" dirty="0" smtClean="0"/>
          </a:p>
          <a:p>
            <a:r>
              <a:rPr lang="cs-CZ" dirty="0" smtClean="0"/>
              <a:t>používá se jako rozdělení neznámého parametru, </a:t>
            </a:r>
            <a:r>
              <a:rPr lang="cs-CZ" dirty="0" smtClean="0"/>
              <a:t>který </a:t>
            </a:r>
            <a:r>
              <a:rPr lang="cs-CZ" dirty="0" smtClean="0"/>
              <a:t>má pravděpodobnostní </a:t>
            </a:r>
            <a:r>
              <a:rPr lang="cs-CZ" dirty="0" smtClean="0"/>
              <a:t>interpretaci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 smtClean="0"/>
              <a:t>Dirichletova</a:t>
            </a:r>
            <a:r>
              <a:rPr lang="cs-CZ" dirty="0" smtClean="0"/>
              <a:t> distribuce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rozdělení nezáporného spojitého vektoru s jednotkovým součtem</a:t>
            </a:r>
          </a:p>
          <a:p>
            <a:pPr lvl="1"/>
            <a:r>
              <a:rPr lang="cs-CZ" dirty="0" smtClean="0"/>
              <a:t>mnohorozměrná distribuce na simplexu</a:t>
            </a:r>
          </a:p>
          <a:p>
            <a:pPr lvl="1"/>
            <a:r>
              <a:rPr lang="cs-CZ" dirty="0" smtClean="0"/>
              <a:t>složky náhodného vektoru jsou </a:t>
            </a:r>
            <a:r>
              <a:rPr lang="cs-CZ" dirty="0"/>
              <a:t>z intervalu &lt;0;1</a:t>
            </a:r>
            <a:r>
              <a:rPr lang="cs-CZ" dirty="0" smtClean="0"/>
              <a:t>&gt;</a:t>
            </a:r>
          </a:p>
          <a:p>
            <a:r>
              <a:rPr lang="cs-CZ" dirty="0" smtClean="0"/>
              <a:t>používá se jako rozdělení neznámého vektoru parametrů s pravděpodobnostní interpretací</a:t>
            </a:r>
          </a:p>
          <a:p>
            <a:r>
              <a:rPr lang="cs-CZ" dirty="0" smtClean="0"/>
              <a:t>zobecnění </a:t>
            </a:r>
            <a:r>
              <a:rPr lang="el-GR" dirty="0"/>
              <a:t>β-</a:t>
            </a:r>
            <a:r>
              <a:rPr lang="cs-CZ" dirty="0"/>
              <a:t>distribuce</a:t>
            </a:r>
          </a:p>
          <a:p>
            <a:endParaRPr lang="cs-CZ" dirty="0"/>
          </a:p>
        </p:txBody>
      </p:sp>
      <p:pic>
        <p:nvPicPr>
          <p:cNvPr id="9" name="Picture 110" descr="http://apprendre-math.info/history/photos/Dirichlet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717082"/>
            <a:ext cx="1368152" cy="1664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36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Výlet do teorie pravděpodobnosti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β</a:t>
            </a:r>
            <a:r>
              <a:rPr lang="cs-CZ" dirty="0" smtClean="0"/>
              <a:t>-distribuce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/>
              <a:t>Dirichletova</a:t>
            </a:r>
            <a:r>
              <a:rPr lang="cs-CZ" dirty="0"/>
              <a:t> </a:t>
            </a:r>
            <a:r>
              <a:rPr lang="cs-CZ" dirty="0" smtClean="0"/>
              <a:t>distribuce</a:t>
            </a:r>
            <a:endParaRPr lang="cs-CZ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0204457"/>
              </p:ext>
            </p:extLst>
          </p:nvPr>
        </p:nvGraphicFramePr>
        <p:xfrm>
          <a:off x="683568" y="1988840"/>
          <a:ext cx="2413000" cy="208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0" name="Rovnice" r:id="rId3" imgW="2412720" imgH="2082600" progId="Equation.3">
                  <p:embed/>
                </p:oleObj>
              </mc:Choice>
              <mc:Fallback>
                <p:oleObj name="Rovnice" r:id="rId3" imgW="2412720" imgH="2082600" progId="Equation.3">
                  <p:embed/>
                  <p:pic>
                    <p:nvPicPr>
                      <p:cNvPr id="0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988840"/>
                        <a:ext cx="2413000" cy="208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3597033"/>
              </p:ext>
            </p:extLst>
          </p:nvPr>
        </p:nvGraphicFramePr>
        <p:xfrm>
          <a:off x="3851920" y="2132856"/>
          <a:ext cx="34544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1" name="Rovnice" r:id="rId5" imgW="3454200" imgH="1523880" progId="Equation.3">
                  <p:embed/>
                </p:oleObj>
              </mc:Choice>
              <mc:Fallback>
                <p:oleObj name="Rovnice" r:id="rId5" imgW="3454200" imgH="1523880" progId="Equation.3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2132856"/>
                        <a:ext cx="3454400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Zástupný symbol pro obsah 8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74425755"/>
              </p:ext>
            </p:extLst>
          </p:nvPr>
        </p:nvGraphicFramePr>
        <p:xfrm>
          <a:off x="827584" y="4250286"/>
          <a:ext cx="1787820" cy="9069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2" name="Rovnice" r:id="rId7" imgW="1701720" imgH="863280" progId="Equation.3">
                  <p:embed/>
                </p:oleObj>
              </mc:Choice>
              <mc:Fallback>
                <p:oleObj name="Rovnice" r:id="rId7" imgW="1701720" imgH="8632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27584" y="4250286"/>
                        <a:ext cx="1787820" cy="9069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Zástupný symbol pro obsah 9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255729561"/>
              </p:ext>
            </p:extLst>
          </p:nvPr>
        </p:nvGraphicFramePr>
        <p:xfrm>
          <a:off x="7461831" y="2204864"/>
          <a:ext cx="1651000" cy="1490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3" name="Rovnice" r:id="rId9" imgW="1828800" imgH="1650960" progId="Equation.3">
                  <p:embed/>
                </p:oleObj>
              </mc:Choice>
              <mc:Fallback>
                <p:oleObj name="Rovnice" r:id="rId9" imgW="1828800" imgH="1650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461831" y="2204864"/>
                        <a:ext cx="1651000" cy="1490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55" name="Picture 15" descr="beta_1.svg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8" t="9200" b="6457"/>
          <a:stretch/>
        </p:blipFill>
        <p:spPr bwMode="auto">
          <a:xfrm>
            <a:off x="2705843" y="3730049"/>
            <a:ext cx="2820346" cy="2504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1" name="Picture 21" descr="http://image.slidesharecdn.com/textmining5-informationextraction-florianleitner-140707121725-phpapp02/95/outdated-text-mining-55-information-extraction-10-638.jpg?cb=1437724433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4" t="23568" r="44037" b="22101"/>
          <a:stretch/>
        </p:blipFill>
        <p:spPr bwMode="auto">
          <a:xfrm>
            <a:off x="5436097" y="3711793"/>
            <a:ext cx="3323224" cy="266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122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46856" y="1052736"/>
            <a:ext cx="7653536" cy="5112568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třívrstvý generativní model s latentními tématy</a:t>
            </a:r>
          </a:p>
          <a:p>
            <a:r>
              <a:rPr lang="cs-CZ" dirty="0" smtClean="0"/>
              <a:t>statistický model jednotlivých </a:t>
            </a:r>
            <a:r>
              <a:rPr lang="cs-CZ" i="1" dirty="0" smtClean="0"/>
              <a:t>dokumentů</a:t>
            </a:r>
            <a:r>
              <a:rPr lang="cs-CZ" dirty="0" smtClean="0"/>
              <a:t> v kolekci</a:t>
            </a:r>
          </a:p>
          <a:p>
            <a:pPr lvl="1"/>
            <a:r>
              <a:rPr lang="cs-CZ" dirty="0" smtClean="0"/>
              <a:t>možnost modelovat i nové dokumenty</a:t>
            </a:r>
          </a:p>
          <a:p>
            <a:pPr lvl="1"/>
            <a:r>
              <a:rPr lang="cs-CZ" dirty="0" smtClean="0"/>
              <a:t>odhad parametrů standardními postupy</a:t>
            </a:r>
          </a:p>
          <a:p>
            <a:r>
              <a:rPr lang="cs-CZ" dirty="0" smtClean="0"/>
              <a:t>pravděpodobnostní interpretace generujícího procesu</a:t>
            </a:r>
          </a:p>
          <a:p>
            <a:endParaRPr lang="cs-CZ" dirty="0"/>
          </a:p>
          <a:p>
            <a:r>
              <a:rPr lang="cs-CZ" dirty="0" smtClean="0"/>
              <a:t>parametry kolekce dokumentů</a:t>
            </a:r>
          </a:p>
          <a:p>
            <a:pPr lvl="1"/>
            <a:r>
              <a:rPr lang="cs-CZ" i="1" dirty="0" smtClean="0"/>
              <a:t>λ</a:t>
            </a:r>
            <a:r>
              <a:rPr lang="cs-CZ" dirty="0" smtClean="0"/>
              <a:t>…střední délka dokumentu</a:t>
            </a:r>
          </a:p>
          <a:p>
            <a:pPr lvl="2"/>
            <a:r>
              <a:rPr lang="cs-CZ" dirty="0" smtClean="0"/>
              <a:t>délku dokumentů lze modelovat jakýmkoli (i </a:t>
            </a:r>
            <a:r>
              <a:rPr lang="cs-CZ" dirty="0" err="1" smtClean="0"/>
              <a:t>víceparametrickým</a:t>
            </a:r>
            <a:r>
              <a:rPr lang="cs-CZ" dirty="0" smtClean="0"/>
              <a:t>) rozdělením</a:t>
            </a:r>
          </a:p>
          <a:p>
            <a:pPr lvl="1"/>
            <a:r>
              <a:rPr lang="el-GR" dirty="0" smtClean="0"/>
              <a:t>α</a:t>
            </a:r>
            <a:r>
              <a:rPr lang="cs-CZ" dirty="0" smtClean="0"/>
              <a:t>…K-rozměrný vektor parametrů </a:t>
            </a:r>
            <a:r>
              <a:rPr lang="cs-CZ" dirty="0" err="1" smtClean="0"/>
              <a:t>Dirichletova</a:t>
            </a:r>
            <a:r>
              <a:rPr lang="cs-CZ" dirty="0" smtClean="0"/>
              <a:t> rozdělení pravděpodobností témat</a:t>
            </a:r>
          </a:p>
          <a:p>
            <a:pPr lvl="2"/>
            <a:r>
              <a:rPr lang="cs-CZ" dirty="0" smtClean="0"/>
              <a:t>složky vektoru implikují zastoupení témat v kolekci</a:t>
            </a:r>
          </a:p>
          <a:p>
            <a:pPr lvl="1"/>
            <a:r>
              <a:rPr lang="cs-CZ" dirty="0" smtClean="0"/>
              <a:t>β…matice o rozměrech </a:t>
            </a:r>
            <a:r>
              <a:rPr lang="cs-CZ" dirty="0" err="1" smtClean="0"/>
              <a:t>MxK</a:t>
            </a:r>
            <a:r>
              <a:rPr lang="cs-CZ" dirty="0" smtClean="0"/>
              <a:t> s pravděpodobnostmi zastoupení termů podle témat, </a:t>
            </a:r>
            <a:r>
              <a:rPr lang="el-GR" i="1" dirty="0" smtClean="0"/>
              <a:t>β</a:t>
            </a:r>
            <a:r>
              <a:rPr lang="cs-CZ" i="1" baseline="-25000" dirty="0" err="1" smtClean="0"/>
              <a:t>jk</a:t>
            </a:r>
            <a:r>
              <a:rPr lang="cs-CZ" dirty="0" smtClean="0"/>
              <a:t>=p(</a:t>
            </a:r>
            <a:r>
              <a:rPr lang="cs-CZ" i="1" dirty="0" err="1" smtClean="0"/>
              <a:t>w</a:t>
            </a:r>
            <a:r>
              <a:rPr lang="cs-CZ" i="1" baseline="-25000" dirty="0" err="1" smtClean="0"/>
              <a:t>j</a:t>
            </a:r>
            <a:r>
              <a:rPr lang="cs-CZ" dirty="0" err="1"/>
              <a:t>|</a:t>
            </a:r>
            <a:r>
              <a:rPr lang="cs-CZ" i="1" dirty="0" err="1" smtClean="0"/>
              <a:t>z</a:t>
            </a:r>
            <a:r>
              <a:rPr lang="cs-CZ" i="1" baseline="-25000" dirty="0" err="1" smtClean="0"/>
              <a:t>k</a:t>
            </a:r>
            <a:r>
              <a:rPr lang="cs-CZ" dirty="0" smtClean="0"/>
              <a:t>)</a:t>
            </a:r>
          </a:p>
          <a:p>
            <a:r>
              <a:rPr lang="cs-CZ" dirty="0" smtClean="0"/>
              <a:t>parametry jednotlivých dokumentů</a:t>
            </a:r>
          </a:p>
          <a:p>
            <a:pPr lvl="1"/>
            <a:r>
              <a:rPr lang="cs-CZ" dirty="0" smtClean="0"/>
              <a:t>L…délka dokumentu</a:t>
            </a:r>
          </a:p>
          <a:p>
            <a:pPr lvl="1"/>
            <a:r>
              <a:rPr lang="cs-CZ" dirty="0" smtClean="0"/>
              <a:t>Θ…K-rozměrný vektor pravděpodobností témat v dokumentu, </a:t>
            </a:r>
            <a:r>
              <a:rPr lang="cs-CZ" i="1" dirty="0" err="1" smtClean="0"/>
              <a:t>Θ</a:t>
            </a:r>
            <a:r>
              <a:rPr lang="cs-CZ" i="1" baseline="-25000" dirty="0" err="1" smtClean="0"/>
              <a:t>k</a:t>
            </a:r>
            <a:r>
              <a:rPr lang="cs-CZ" dirty="0" smtClean="0"/>
              <a:t>=p(</a:t>
            </a:r>
            <a:r>
              <a:rPr lang="cs-CZ" i="1" dirty="0" err="1" smtClean="0"/>
              <a:t>z</a:t>
            </a:r>
            <a:r>
              <a:rPr lang="cs-CZ" i="1" baseline="-25000" dirty="0" err="1" smtClean="0"/>
              <a:t>k</a:t>
            </a:r>
            <a:r>
              <a:rPr lang="cs-CZ" dirty="0" err="1" smtClean="0"/>
              <a:t>|</a:t>
            </a:r>
            <a:r>
              <a:rPr lang="cs-CZ" i="1" dirty="0" err="1" smtClean="0"/>
              <a:t>d</a:t>
            </a:r>
            <a:r>
              <a:rPr lang="cs-CZ" dirty="0" smtClean="0"/>
              <a:t>)</a:t>
            </a:r>
          </a:p>
          <a:p>
            <a:r>
              <a:rPr lang="cs-CZ" dirty="0" smtClean="0"/>
              <a:t>parametr jednotlivých termů v dokumentu</a:t>
            </a:r>
          </a:p>
          <a:p>
            <a:pPr lvl="1"/>
            <a:r>
              <a:rPr lang="cs-CZ" dirty="0" smtClean="0"/>
              <a:t>z…latentní téma generující term</a:t>
            </a:r>
          </a:p>
          <a:p>
            <a:pPr lvl="1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Latentní </a:t>
            </a:r>
            <a:r>
              <a:rPr lang="cs-CZ" dirty="0" err="1" smtClean="0"/>
              <a:t>Dirichletova</a:t>
            </a:r>
            <a:r>
              <a:rPr lang="cs-CZ" dirty="0" smtClean="0"/>
              <a:t> alokace</a:t>
            </a:r>
            <a:endParaRPr lang="cs-CZ" dirty="0"/>
          </a:p>
        </p:txBody>
      </p:sp>
      <p:pic>
        <p:nvPicPr>
          <p:cNvPr id="30" name="Picture 114" descr="http://stat.columbia.edu/wp-content/uploads/connections-images/david-blei/david_ble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2684" y="1196752"/>
            <a:ext cx="107948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116" descr="http://knowledgestream.ru/system/uploads/lecturer/photo/82/Andrew_Ng_242x262_KS_phot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569" y="2708920"/>
            <a:ext cx="1263713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118" descr="pictur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4221088"/>
            <a:ext cx="91210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992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Generativní proces dokumentu v LDA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9" y="1052735"/>
            <a:ext cx="8352928" cy="245137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normAutofit fontScale="92500" lnSpcReduction="10000"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 smtClean="0"/>
              <a:t>stanov délku dokumentu L (např. L</a:t>
            </a:r>
            <a:r>
              <a:rPr lang="en-US" sz="2400" dirty="0" smtClean="0"/>
              <a:t>~</a:t>
            </a:r>
            <a:r>
              <a:rPr lang="cs-CZ" sz="2400" dirty="0" smtClean="0"/>
              <a:t>Po(</a:t>
            </a:r>
            <a:r>
              <a:rPr lang="el-GR" sz="2400" i="1" dirty="0" smtClean="0"/>
              <a:t>λ</a:t>
            </a:r>
            <a:r>
              <a:rPr lang="cs-CZ" sz="2400" dirty="0" smtClean="0"/>
              <a:t>))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 smtClean="0"/>
              <a:t>vyber vektor parametrů </a:t>
            </a:r>
            <a:r>
              <a:rPr lang="el-GR" sz="2400" b="1" dirty="0" smtClean="0"/>
              <a:t>Θ</a:t>
            </a:r>
            <a:r>
              <a:rPr lang="cs-CZ" sz="2400" dirty="0" smtClean="0"/>
              <a:t>, </a:t>
            </a:r>
            <a:r>
              <a:rPr lang="el-GR" sz="2400" b="1" dirty="0" smtClean="0"/>
              <a:t>Θ</a:t>
            </a:r>
            <a:r>
              <a:rPr lang="en-US" sz="2400" dirty="0" smtClean="0"/>
              <a:t>~</a:t>
            </a:r>
            <a:r>
              <a:rPr lang="cs-CZ" sz="2400" dirty="0" err="1" smtClean="0"/>
              <a:t>Dir</a:t>
            </a:r>
            <a:r>
              <a:rPr lang="cs-CZ" sz="2400" dirty="0" smtClean="0"/>
              <a:t>(</a:t>
            </a:r>
            <a:r>
              <a:rPr lang="el-GR" sz="2400" b="1" dirty="0" smtClean="0"/>
              <a:t>α</a:t>
            </a:r>
            <a:r>
              <a:rPr lang="cs-CZ" sz="2400" dirty="0" smtClean="0"/>
              <a:t>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 smtClean="0"/>
              <a:t>pro každý term </a:t>
            </a:r>
            <a:r>
              <a:rPr lang="cs-CZ" sz="2400" i="1" dirty="0" err="1" smtClean="0"/>
              <a:t>w</a:t>
            </a:r>
            <a:r>
              <a:rPr lang="cs-CZ" sz="2400" i="1" baseline="-25000" dirty="0" err="1" smtClean="0"/>
              <a:t>l</a:t>
            </a:r>
            <a:r>
              <a:rPr lang="cs-CZ" sz="2400" i="1" dirty="0" smtClean="0"/>
              <a:t>, l=</a:t>
            </a:r>
            <a:r>
              <a:rPr lang="cs-CZ" sz="2400" dirty="0" smtClean="0"/>
              <a:t>1,2,…,</a:t>
            </a:r>
            <a:r>
              <a:rPr lang="cs-CZ" sz="2400" i="1" dirty="0" smtClean="0"/>
              <a:t>L</a:t>
            </a:r>
            <a:r>
              <a:rPr lang="cs-CZ" sz="2400" dirty="0" smtClean="0"/>
              <a:t>: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 smtClean="0"/>
              <a:t>zvol latentní téma </a:t>
            </a:r>
            <a:r>
              <a:rPr lang="cs-CZ" sz="2400" i="1" dirty="0" err="1" smtClean="0"/>
              <a:t>z</a:t>
            </a:r>
            <a:r>
              <a:rPr lang="cs-CZ" sz="2400" i="1" baseline="-25000" dirty="0" err="1" smtClean="0"/>
              <a:t>l</a:t>
            </a:r>
            <a:r>
              <a:rPr lang="cs-CZ" sz="2400" dirty="0" smtClean="0"/>
              <a:t>, </a:t>
            </a:r>
            <a:r>
              <a:rPr lang="cs-CZ" sz="2400" i="1" dirty="0" err="1" smtClean="0"/>
              <a:t>z</a:t>
            </a:r>
            <a:r>
              <a:rPr lang="cs-CZ" sz="2400" i="1" baseline="-25000" dirty="0" err="1" smtClean="0"/>
              <a:t>l</a:t>
            </a:r>
            <a:r>
              <a:rPr lang="en-US" sz="2400" dirty="0" smtClean="0"/>
              <a:t>~</a:t>
            </a:r>
            <a:r>
              <a:rPr lang="cs-CZ" sz="2400" dirty="0" smtClean="0"/>
              <a:t>Mu(</a:t>
            </a:r>
            <a:r>
              <a:rPr lang="el-GR" sz="2400" b="1" dirty="0" smtClean="0"/>
              <a:t>Θ</a:t>
            </a:r>
            <a:r>
              <a:rPr lang="cs-CZ" sz="2400" dirty="0"/>
              <a:t>)</a:t>
            </a:r>
            <a:endParaRPr lang="cs-CZ" sz="2400" dirty="0" smtClean="0"/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400" dirty="0" smtClean="0"/>
              <a:t>zvol konkrétní term </a:t>
            </a:r>
            <a:r>
              <a:rPr lang="cs-CZ" sz="2400" i="1" dirty="0" err="1" smtClean="0"/>
              <a:t>w</a:t>
            </a:r>
            <a:r>
              <a:rPr lang="cs-CZ" sz="2400" i="1" baseline="-25000" dirty="0" err="1" smtClean="0"/>
              <a:t>l</a:t>
            </a:r>
            <a:r>
              <a:rPr lang="cs-CZ" sz="2400" dirty="0" smtClean="0"/>
              <a:t> s pravděpodobností p(</a:t>
            </a:r>
            <a:r>
              <a:rPr lang="cs-CZ" sz="2400" i="1" dirty="0" err="1" smtClean="0"/>
              <a:t>w</a:t>
            </a:r>
            <a:r>
              <a:rPr lang="cs-CZ" sz="2400" i="1" baseline="-25000" dirty="0" err="1" smtClean="0"/>
              <a:t>l</a:t>
            </a:r>
            <a:r>
              <a:rPr lang="cs-CZ" sz="2400" dirty="0" err="1" smtClean="0"/>
              <a:t>|</a:t>
            </a:r>
            <a:r>
              <a:rPr lang="cs-CZ" sz="2400" i="1" dirty="0" err="1" smtClean="0"/>
              <a:t>z</a:t>
            </a:r>
            <a:r>
              <a:rPr lang="cs-CZ" sz="2400" i="1" baseline="-25000" dirty="0" err="1" smtClean="0"/>
              <a:t>l</a:t>
            </a:r>
            <a:r>
              <a:rPr lang="cs-CZ" sz="2400" dirty="0" smtClean="0"/>
              <a:t>,</a:t>
            </a:r>
            <a:r>
              <a:rPr lang="el-GR" sz="2400" b="1" dirty="0" smtClean="0"/>
              <a:t>β</a:t>
            </a:r>
            <a:r>
              <a:rPr lang="cs-CZ" sz="2400" dirty="0" smtClean="0"/>
              <a:t>), </a:t>
            </a:r>
            <a:r>
              <a:rPr lang="cs-CZ" sz="2400" i="1" dirty="0" err="1" smtClean="0"/>
              <a:t>w</a:t>
            </a:r>
            <a:r>
              <a:rPr lang="cs-CZ" sz="2400" i="1" baseline="-25000" dirty="0" err="1" smtClean="0"/>
              <a:t>l</a:t>
            </a:r>
            <a:r>
              <a:rPr lang="en-US" sz="2400" dirty="0" smtClean="0"/>
              <a:t>~</a:t>
            </a:r>
            <a:r>
              <a:rPr lang="cs-CZ" sz="2400" dirty="0" smtClean="0"/>
              <a:t>Mu(</a:t>
            </a:r>
            <a:r>
              <a:rPr lang="el-GR" sz="2400" b="1" dirty="0" smtClean="0"/>
              <a:t>β</a:t>
            </a:r>
            <a:r>
              <a:rPr lang="cs-CZ" sz="2400" b="1" baseline="-25000" dirty="0" smtClean="0"/>
              <a:t>z</a:t>
            </a:r>
            <a:r>
              <a:rPr lang="cs-CZ" sz="2400" dirty="0"/>
              <a:t>)</a:t>
            </a:r>
            <a:endParaRPr lang="cs-CZ" sz="2400" dirty="0" smtClean="0"/>
          </a:p>
        </p:txBody>
      </p:sp>
      <p:sp>
        <p:nvSpPr>
          <p:cNvPr id="6" name="Ovál 5"/>
          <p:cNvSpPr/>
          <p:nvPr/>
        </p:nvSpPr>
        <p:spPr>
          <a:xfrm>
            <a:off x="5238894" y="4675814"/>
            <a:ext cx="720080" cy="59395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z</a:t>
            </a:r>
            <a:endParaRPr lang="cs-CZ" sz="2400" b="1" dirty="0"/>
          </a:p>
        </p:txBody>
      </p:sp>
      <p:cxnSp>
        <p:nvCxnSpPr>
          <p:cNvPr id="7" name="Přímá spojnice se šipkou 6"/>
          <p:cNvCxnSpPr>
            <a:stCxn id="6" idx="6"/>
            <a:endCxn id="9" idx="2"/>
          </p:cNvCxnSpPr>
          <p:nvPr/>
        </p:nvCxnSpPr>
        <p:spPr>
          <a:xfrm>
            <a:off x="5958974" y="4972793"/>
            <a:ext cx="555113" cy="0"/>
          </a:xfrm>
          <a:prstGeom prst="straightConnector1">
            <a:avLst/>
          </a:prstGeom>
          <a:ln w="508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>
            <a:stCxn id="17" idx="6"/>
            <a:endCxn id="9" idx="3"/>
          </p:cNvCxnSpPr>
          <p:nvPr/>
        </p:nvCxnSpPr>
        <p:spPr>
          <a:xfrm flipV="1">
            <a:off x="3420429" y="5182788"/>
            <a:ext cx="3199111" cy="518397"/>
          </a:xfrm>
          <a:prstGeom prst="straightConnector1">
            <a:avLst/>
          </a:prstGeom>
          <a:ln w="508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ál 8"/>
          <p:cNvSpPr/>
          <p:nvPr/>
        </p:nvSpPr>
        <p:spPr>
          <a:xfrm>
            <a:off x="6514087" y="4675814"/>
            <a:ext cx="720080" cy="59395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w</a:t>
            </a:r>
            <a:endParaRPr lang="cs-CZ" sz="2400" b="1" dirty="0"/>
          </a:p>
        </p:txBody>
      </p:sp>
      <p:sp>
        <p:nvSpPr>
          <p:cNvPr id="15" name="Ovál 14"/>
          <p:cNvSpPr/>
          <p:nvPr/>
        </p:nvSpPr>
        <p:spPr>
          <a:xfrm>
            <a:off x="2664514" y="4675285"/>
            <a:ext cx="720080" cy="59395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/>
              <a:t>α</a:t>
            </a:r>
            <a:endParaRPr lang="cs-CZ" sz="2400" b="1" dirty="0"/>
          </a:p>
        </p:txBody>
      </p:sp>
      <p:sp>
        <p:nvSpPr>
          <p:cNvPr id="16" name="Ovál 15"/>
          <p:cNvSpPr/>
          <p:nvPr/>
        </p:nvSpPr>
        <p:spPr>
          <a:xfrm>
            <a:off x="3948820" y="4675814"/>
            <a:ext cx="720080" cy="59395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/>
              <a:t>Θ</a:t>
            </a:r>
            <a:endParaRPr lang="cs-CZ" sz="2400" b="1" dirty="0"/>
          </a:p>
        </p:txBody>
      </p:sp>
      <p:sp>
        <p:nvSpPr>
          <p:cNvPr id="17" name="Ovál 16"/>
          <p:cNvSpPr/>
          <p:nvPr/>
        </p:nvSpPr>
        <p:spPr>
          <a:xfrm>
            <a:off x="2700349" y="5404206"/>
            <a:ext cx="720080" cy="59395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/>
              <a:t>β</a:t>
            </a:r>
            <a:endParaRPr lang="cs-CZ" sz="2400" b="1" dirty="0"/>
          </a:p>
        </p:txBody>
      </p:sp>
      <p:cxnSp>
        <p:nvCxnSpPr>
          <p:cNvPr id="20" name="Přímá spojnice se šipkou 19"/>
          <p:cNvCxnSpPr>
            <a:stCxn id="16" idx="6"/>
            <a:endCxn id="6" idx="2"/>
          </p:cNvCxnSpPr>
          <p:nvPr/>
        </p:nvCxnSpPr>
        <p:spPr>
          <a:xfrm>
            <a:off x="4668900" y="4972793"/>
            <a:ext cx="569994" cy="0"/>
          </a:xfrm>
          <a:prstGeom prst="straightConnector1">
            <a:avLst/>
          </a:prstGeom>
          <a:ln w="508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>
            <a:stCxn id="15" idx="6"/>
            <a:endCxn id="16" idx="2"/>
          </p:cNvCxnSpPr>
          <p:nvPr/>
        </p:nvCxnSpPr>
        <p:spPr>
          <a:xfrm>
            <a:off x="3384594" y="4972264"/>
            <a:ext cx="564226" cy="529"/>
          </a:xfrm>
          <a:prstGeom prst="straightConnector1">
            <a:avLst/>
          </a:prstGeom>
          <a:ln w="508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ál 30"/>
          <p:cNvSpPr/>
          <p:nvPr/>
        </p:nvSpPr>
        <p:spPr>
          <a:xfrm>
            <a:off x="4953897" y="4306482"/>
            <a:ext cx="2610313" cy="133076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vál 31"/>
          <p:cNvSpPr/>
          <p:nvPr/>
        </p:nvSpPr>
        <p:spPr>
          <a:xfrm>
            <a:off x="3666707" y="4162466"/>
            <a:ext cx="4049904" cy="1627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vál 32"/>
          <p:cNvSpPr/>
          <p:nvPr/>
        </p:nvSpPr>
        <p:spPr>
          <a:xfrm>
            <a:off x="2163610" y="3874434"/>
            <a:ext cx="5688632" cy="259228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Čárový popisek 1 33"/>
          <p:cNvSpPr/>
          <p:nvPr/>
        </p:nvSpPr>
        <p:spPr>
          <a:xfrm>
            <a:off x="2411760" y="3705383"/>
            <a:ext cx="720080" cy="338102"/>
          </a:xfrm>
          <a:prstGeom prst="borderCallout1">
            <a:avLst>
              <a:gd name="adj1" fmla="val 44294"/>
              <a:gd name="adj2" fmla="val 101608"/>
              <a:gd name="adj3" fmla="val 299240"/>
              <a:gd name="adj4" fmla="val 36681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term</a:t>
            </a:r>
            <a:endParaRPr lang="cs-CZ" dirty="0"/>
          </a:p>
        </p:txBody>
      </p:sp>
      <p:sp>
        <p:nvSpPr>
          <p:cNvPr id="35" name="Čárový popisek 1 34"/>
          <p:cNvSpPr/>
          <p:nvPr/>
        </p:nvSpPr>
        <p:spPr>
          <a:xfrm>
            <a:off x="839642" y="4178545"/>
            <a:ext cx="1224137" cy="338102"/>
          </a:xfrm>
          <a:prstGeom prst="borderCallout1">
            <a:avLst>
              <a:gd name="adj1" fmla="val 53952"/>
              <a:gd name="adj2" fmla="val 101075"/>
              <a:gd name="adj3" fmla="val 128598"/>
              <a:gd name="adj4" fmla="val 24800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dokument</a:t>
            </a:r>
            <a:endParaRPr lang="cs-CZ" dirty="0"/>
          </a:p>
        </p:txBody>
      </p:sp>
      <p:sp>
        <p:nvSpPr>
          <p:cNvPr id="36" name="Čárový popisek 1 35"/>
          <p:cNvSpPr/>
          <p:nvPr/>
        </p:nvSpPr>
        <p:spPr>
          <a:xfrm>
            <a:off x="994510" y="5451545"/>
            <a:ext cx="914400" cy="338102"/>
          </a:xfrm>
          <a:prstGeom prst="borderCallout1">
            <a:avLst>
              <a:gd name="adj1" fmla="val 53953"/>
              <a:gd name="adj2" fmla="val 100000"/>
              <a:gd name="adj3" fmla="val 12691"/>
              <a:gd name="adj4" fmla="val 13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kolekce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22516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záznam modelu dokumentu v LDA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pozorované entity: termy v dokumentech</a:t>
            </a:r>
          </a:p>
          <a:p>
            <a:r>
              <a:rPr lang="cs-CZ" dirty="0" smtClean="0"/>
              <a:t>nepozorované entity: témata generující termy</a:t>
            </a:r>
          </a:p>
          <a:p>
            <a:r>
              <a:rPr lang="cs-CZ" dirty="0" smtClean="0"/>
              <a:t>sdružená pravděpodobnost dokumentu</a:t>
            </a:r>
          </a:p>
          <a:p>
            <a:pPr lvl="1"/>
            <a:r>
              <a:rPr lang="cs-CZ" dirty="0" smtClean="0"/>
              <a:t>latentní i pozorované vlastnosti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marginální pravděpodobnost dokumentu</a:t>
            </a:r>
          </a:p>
          <a:p>
            <a:pPr lvl="1"/>
            <a:r>
              <a:rPr lang="cs-CZ" dirty="0" smtClean="0"/>
              <a:t>pozorované vlastnosti: termy</a:t>
            </a:r>
          </a:p>
          <a:p>
            <a:pPr lvl="1"/>
            <a:r>
              <a:rPr lang="cs-CZ" dirty="0" smtClean="0"/>
              <a:t>integrál resp. součet přes latentní vlastnosti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pravděpodobnost celé kolekce</a:t>
            </a:r>
          </a:p>
          <a:p>
            <a:pPr lvl="1"/>
            <a:r>
              <a:rPr lang="cs-CZ" dirty="0" smtClean="0"/>
              <a:t>optimalizační kritérium</a:t>
            </a:r>
          </a:p>
          <a:p>
            <a:pPr lvl="1"/>
            <a:r>
              <a:rPr lang="cs-CZ" dirty="0" smtClean="0"/>
              <a:t>nezávislost dokumentů: součin pravděpodobností dokumentů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7341819"/>
              </p:ext>
            </p:extLst>
          </p:nvPr>
        </p:nvGraphicFramePr>
        <p:xfrm>
          <a:off x="827584" y="2348880"/>
          <a:ext cx="4458553" cy="6478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63" name="Rovnice" r:id="rId3" imgW="2971800" imgH="431640" progId="Equation.3">
                  <p:embed/>
                </p:oleObj>
              </mc:Choice>
              <mc:Fallback>
                <p:oleObj name="Rovnice" r:id="rId3" imgW="2971800" imgH="431640" progId="Equation.3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2348880"/>
                        <a:ext cx="4458553" cy="6478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4687736"/>
              </p:ext>
            </p:extLst>
          </p:nvPr>
        </p:nvGraphicFramePr>
        <p:xfrm>
          <a:off x="755576" y="4149080"/>
          <a:ext cx="4706249" cy="685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64" name="Rovnice" r:id="rId5" imgW="3136680" imgH="457200" progId="Equation.3">
                  <p:embed/>
                </p:oleObj>
              </mc:Choice>
              <mc:Fallback>
                <p:oleObj name="Rovnice" r:id="rId5" imgW="3136680" imgH="457200" progId="Equation.3">
                  <p:embed/>
                  <p:pic>
                    <p:nvPicPr>
                      <p:cNvPr id="0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4149080"/>
                        <a:ext cx="4706249" cy="685931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0595926"/>
              </p:ext>
            </p:extLst>
          </p:nvPr>
        </p:nvGraphicFramePr>
        <p:xfrm>
          <a:off x="827584" y="5877272"/>
          <a:ext cx="4992053" cy="685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65" name="Rovnice" r:id="rId7" imgW="3327120" imgH="457200" progId="Equation.3">
                  <p:embed/>
                </p:oleObj>
              </mc:Choice>
              <mc:Fallback>
                <p:oleObj name="Rovnice" r:id="rId7" imgW="3327120" imgH="457200" progId="Equation.3">
                  <p:embed/>
                  <p:pic>
                    <p:nvPicPr>
                      <p:cNvPr id="0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5877272"/>
                        <a:ext cx="4992053" cy="6859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09083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podmíněné latentní vlastnosti dokumentů nelze vyjádřit</a:t>
            </a:r>
          </a:p>
          <a:p>
            <a:pPr lvl="1"/>
            <a:r>
              <a:rPr lang="cs-CZ" dirty="0" smtClean="0"/>
              <a:t>krok E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nemožný exaktní výpočet integrálu přes zastoupení témat v dokumentu ve jmenovateli</a:t>
            </a:r>
          </a:p>
          <a:p>
            <a:pPr lvl="1"/>
            <a:r>
              <a:rPr lang="cs-CZ" dirty="0" smtClean="0"/>
              <a:t>interakce latentních vlastností dokumentu a kolekce</a:t>
            </a:r>
          </a:p>
          <a:p>
            <a:r>
              <a:rPr lang="cs-CZ" dirty="0" smtClean="0"/>
              <a:t>potřeba zavedení dalších předpokladů modelu</a:t>
            </a:r>
          </a:p>
          <a:p>
            <a:pPr lvl="1"/>
            <a:r>
              <a:rPr lang="cs-CZ" dirty="0" smtClean="0"/>
              <a:t>změna </a:t>
            </a:r>
            <a:r>
              <a:rPr lang="cs-CZ" dirty="0" err="1" smtClean="0"/>
              <a:t>Bayesovské</a:t>
            </a:r>
            <a:r>
              <a:rPr lang="cs-CZ" dirty="0" smtClean="0"/>
              <a:t> sítě modelu</a:t>
            </a:r>
          </a:p>
          <a:p>
            <a:r>
              <a:rPr lang="cs-CZ" dirty="0" smtClean="0"/>
              <a:t>specifické metody odhadu modelu</a:t>
            </a:r>
          </a:p>
          <a:p>
            <a:pPr lvl="1"/>
            <a:r>
              <a:rPr lang="en-US" dirty="0" smtClean="0"/>
              <a:t>mean field </a:t>
            </a:r>
            <a:r>
              <a:rPr lang="en-US" dirty="0" err="1" smtClean="0"/>
              <a:t>variational</a:t>
            </a:r>
            <a:r>
              <a:rPr lang="en-US" dirty="0" smtClean="0"/>
              <a:t> inference, collapsed </a:t>
            </a:r>
            <a:r>
              <a:rPr lang="en-US" dirty="0" err="1" smtClean="0"/>
              <a:t>variational</a:t>
            </a:r>
            <a:r>
              <a:rPr lang="en-US" dirty="0" smtClean="0"/>
              <a:t> inference, expectation propagation, Gibbs sampling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Odhad parametrů LDA modelu</a:t>
            </a:r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1706991"/>
              </p:ext>
            </p:extLst>
          </p:nvPr>
        </p:nvGraphicFramePr>
        <p:xfrm>
          <a:off x="1259632" y="1916832"/>
          <a:ext cx="3384377" cy="6936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4" name="Rovnice" r:id="rId3" imgW="2044440" imgH="419040" progId="Equation.3">
                  <p:embed/>
                </p:oleObj>
              </mc:Choice>
              <mc:Fallback>
                <p:oleObj name="Rovnice" r:id="rId3" imgW="204444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59632" y="1916832"/>
                        <a:ext cx="3384377" cy="6936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56022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dostatečně obecný generativní </a:t>
            </a:r>
            <a:r>
              <a:rPr lang="cs-CZ" dirty="0"/>
              <a:t>model s latentními tématy</a:t>
            </a:r>
          </a:p>
          <a:p>
            <a:r>
              <a:rPr lang="cs-CZ" dirty="0" smtClean="0"/>
              <a:t>možnost odhadu </a:t>
            </a:r>
            <a:r>
              <a:rPr lang="cs-CZ" dirty="0"/>
              <a:t>pravděpodobnosti dokumentů</a:t>
            </a:r>
          </a:p>
          <a:p>
            <a:pPr lvl="1"/>
            <a:r>
              <a:rPr lang="cs-CZ" dirty="0"/>
              <a:t>včetně nových dokumentů</a:t>
            </a:r>
          </a:p>
          <a:p>
            <a:r>
              <a:rPr lang="cs-CZ" dirty="0"/>
              <a:t>zastoupení témat v dokumentu</a:t>
            </a:r>
          </a:p>
          <a:p>
            <a:pPr lvl="1"/>
            <a:r>
              <a:rPr lang="cs-CZ" dirty="0"/>
              <a:t>substituce dokumentu </a:t>
            </a:r>
            <a:r>
              <a:rPr lang="cs-CZ" dirty="0" smtClean="0"/>
              <a:t>individuální směsí témat</a:t>
            </a:r>
            <a:endParaRPr lang="cs-CZ" dirty="0"/>
          </a:p>
          <a:p>
            <a:pPr lvl="1"/>
            <a:r>
              <a:rPr lang="cs-CZ" dirty="0"/>
              <a:t>umožňuje redukci </a:t>
            </a:r>
            <a:r>
              <a:rPr lang="cs-CZ" dirty="0" err="1"/>
              <a:t>dimenzionality</a:t>
            </a:r>
            <a:endParaRPr lang="cs-CZ" dirty="0"/>
          </a:p>
          <a:p>
            <a:r>
              <a:rPr lang="cs-CZ" dirty="0" smtClean="0"/>
              <a:t>středně </a:t>
            </a:r>
            <a:r>
              <a:rPr lang="cs-CZ" dirty="0"/>
              <a:t>velký počet parametrů kolekce</a:t>
            </a:r>
          </a:p>
          <a:p>
            <a:pPr lvl="1"/>
            <a:r>
              <a:rPr lang="cs-CZ" dirty="0"/>
              <a:t>K+M*K = K(1+M)</a:t>
            </a:r>
          </a:p>
          <a:p>
            <a:pPr lvl="1"/>
            <a:r>
              <a:rPr lang="cs-CZ" dirty="0"/>
              <a:t>nezávisí na počtu dokumentů v </a:t>
            </a:r>
            <a:r>
              <a:rPr lang="cs-CZ" dirty="0" smtClean="0"/>
              <a:t>kolekci</a:t>
            </a:r>
          </a:p>
          <a:p>
            <a:r>
              <a:rPr lang="cs-CZ" dirty="0" smtClean="0"/>
              <a:t>rozumný počet parametrů dokumentu</a:t>
            </a:r>
          </a:p>
          <a:p>
            <a:pPr lvl="1"/>
            <a:r>
              <a:rPr lang="cs-CZ" dirty="0" smtClean="0"/>
              <a:t>K</a:t>
            </a:r>
          </a:p>
          <a:p>
            <a:pPr lvl="1"/>
            <a:r>
              <a:rPr lang="cs-CZ" dirty="0" smtClean="0"/>
              <a:t>vhodný pro popis dokumentů s více tématy</a:t>
            </a:r>
            <a:endParaRPr lang="cs-CZ" dirty="0"/>
          </a:p>
          <a:p>
            <a:r>
              <a:rPr lang="cs-CZ" dirty="0"/>
              <a:t>zastoupení termů v tématu</a:t>
            </a:r>
          </a:p>
          <a:p>
            <a:pPr lvl="1"/>
            <a:r>
              <a:rPr lang="cs-CZ" dirty="0" smtClean="0"/>
              <a:t>umožňuje </a:t>
            </a:r>
            <a:r>
              <a:rPr lang="cs-CZ" dirty="0"/>
              <a:t>substituci termu nejpravděpodobnějším tématem</a:t>
            </a:r>
          </a:p>
          <a:p>
            <a:pPr lvl="1"/>
            <a:endParaRPr lang="cs-CZ" dirty="0"/>
          </a:p>
          <a:p>
            <a:r>
              <a:rPr lang="cs-CZ" dirty="0" smtClean="0"/>
              <a:t>odhad </a:t>
            </a:r>
            <a:r>
              <a:rPr lang="cs-CZ" dirty="0"/>
              <a:t>parametrů např. pomocí EM </a:t>
            </a:r>
            <a:r>
              <a:rPr lang="cs-CZ" dirty="0" smtClean="0"/>
              <a:t>algoritmu není možný</a:t>
            </a:r>
          </a:p>
          <a:p>
            <a:pPr lvl="1"/>
            <a:r>
              <a:rPr lang="cs-CZ" dirty="0" smtClean="0"/>
              <a:t>model je třeba přeformulovat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LDA modelu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84138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libovolné rozdělení délky dokumentů</a:t>
            </a:r>
          </a:p>
          <a:p>
            <a:pPr lvl="1"/>
            <a:r>
              <a:rPr lang="cs-CZ" dirty="0" smtClean="0"/>
              <a:t>neovlivní ostatní parametry v modelu</a:t>
            </a:r>
          </a:p>
          <a:p>
            <a:pPr lvl="1"/>
            <a:r>
              <a:rPr lang="cs-CZ" dirty="0" smtClean="0"/>
              <a:t>proto není uvedeno v </a:t>
            </a:r>
            <a:r>
              <a:rPr lang="cs-CZ" dirty="0" err="1" smtClean="0"/>
              <a:t>Bayesovské</a:t>
            </a:r>
            <a:r>
              <a:rPr lang="cs-CZ" dirty="0" smtClean="0"/>
              <a:t> síti modelu</a:t>
            </a:r>
          </a:p>
          <a:p>
            <a:r>
              <a:rPr lang="cs-CZ" dirty="0" smtClean="0"/>
              <a:t>jiné rozdělení témat v kolekci</a:t>
            </a:r>
          </a:p>
          <a:p>
            <a:pPr lvl="1"/>
            <a:r>
              <a:rPr lang="cs-CZ" dirty="0" smtClean="0"/>
              <a:t>musí být rozdělením na simplexu</a:t>
            </a:r>
          </a:p>
          <a:p>
            <a:pPr lvl="1"/>
            <a:r>
              <a:rPr lang="cs-CZ" dirty="0" smtClean="0"/>
              <a:t>vhodné pro závislá témata</a:t>
            </a:r>
            <a:endParaRPr lang="cs-CZ" dirty="0"/>
          </a:p>
          <a:p>
            <a:pPr lvl="1"/>
            <a:r>
              <a:rPr lang="cs-CZ" dirty="0" err="1" smtClean="0"/>
              <a:t>víceparametrická</a:t>
            </a:r>
            <a:r>
              <a:rPr lang="cs-CZ" dirty="0" smtClean="0"/>
              <a:t> rozdělení</a:t>
            </a:r>
          </a:p>
          <a:p>
            <a:r>
              <a:rPr lang="cs-CZ" dirty="0" smtClean="0"/>
              <a:t>časová závislost parametrů modelu</a:t>
            </a:r>
          </a:p>
          <a:p>
            <a:pPr lvl="1"/>
            <a:r>
              <a:rPr lang="cs-CZ" dirty="0" smtClean="0"/>
              <a:t>pro kolekce dokumentů z různých období</a:t>
            </a:r>
          </a:p>
          <a:p>
            <a:pPr lvl="1"/>
            <a:r>
              <a:rPr lang="cs-CZ" dirty="0" smtClean="0"/>
              <a:t>sledování vývoje témat</a:t>
            </a:r>
          </a:p>
          <a:p>
            <a:pPr lvl="1"/>
            <a:r>
              <a:rPr lang="cs-CZ" dirty="0" smtClean="0"/>
              <a:t>rozdělení kolekce na epochy</a:t>
            </a:r>
          </a:p>
          <a:p>
            <a:pPr lvl="2"/>
            <a:r>
              <a:rPr lang="cs-CZ" dirty="0" smtClean="0"/>
              <a:t>v každé epoše separátní model</a:t>
            </a:r>
          </a:p>
          <a:p>
            <a:pPr lvl="2"/>
            <a:r>
              <a:rPr lang="cs-CZ" dirty="0" smtClean="0"/>
              <a:t>parametry modelů pro různé epochy nejsou nezávislé</a:t>
            </a:r>
          </a:p>
          <a:p>
            <a:pPr lvl="3"/>
            <a:r>
              <a:rPr lang="cs-CZ" dirty="0" smtClean="0"/>
              <a:t>např. náhodná procházka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Modifikace LDA modelu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8103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46856" y="1052737"/>
            <a:ext cx="8229600" cy="2376264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 smtClean="0"/>
              <a:t>Dirichletova</a:t>
            </a:r>
            <a:r>
              <a:rPr lang="cs-CZ" dirty="0" smtClean="0"/>
              <a:t> distribuce implikuje téměř nezávislá témata</a:t>
            </a:r>
          </a:p>
          <a:p>
            <a:pPr lvl="1"/>
            <a:r>
              <a:rPr lang="cs-CZ" dirty="0" smtClean="0"/>
              <a:t>slabá negativní korelace díky rozdělení na simplexu (jednotková suma pravděpodobností)</a:t>
            </a:r>
          </a:p>
          <a:p>
            <a:r>
              <a:rPr lang="cs-CZ" dirty="0" smtClean="0"/>
              <a:t>nahrazení </a:t>
            </a:r>
            <a:r>
              <a:rPr lang="cs-CZ" dirty="0" err="1" smtClean="0"/>
              <a:t>Dirichletova</a:t>
            </a:r>
            <a:r>
              <a:rPr lang="cs-CZ" dirty="0" smtClean="0"/>
              <a:t> rozdělení vícerozměrným normálním rozdělením se </a:t>
            </a:r>
            <a:r>
              <a:rPr lang="cs-CZ" dirty="0" err="1" smtClean="0"/>
              <a:t>softmax</a:t>
            </a:r>
            <a:r>
              <a:rPr lang="cs-CZ" dirty="0" smtClean="0"/>
              <a:t> transformací na simplex</a:t>
            </a:r>
          </a:p>
          <a:p>
            <a:pPr lvl="1"/>
            <a:r>
              <a:rPr lang="cs-CZ" dirty="0" smtClean="0"/>
              <a:t>nahrazení vektoru parametrů </a:t>
            </a:r>
            <a:r>
              <a:rPr lang="cs-CZ" dirty="0" err="1" smtClean="0"/>
              <a:t>Dirichletova</a:t>
            </a:r>
            <a:r>
              <a:rPr lang="cs-CZ" dirty="0" smtClean="0"/>
              <a:t> rozdělení α vektorem středních hodnot </a:t>
            </a:r>
            <a:r>
              <a:rPr lang="el-GR" dirty="0" smtClean="0"/>
              <a:t>μ</a:t>
            </a:r>
            <a:r>
              <a:rPr lang="cs-CZ" dirty="0" smtClean="0"/>
              <a:t> a korelační maticí </a:t>
            </a:r>
            <a:r>
              <a:rPr lang="el-GR" dirty="0" smtClean="0"/>
              <a:t>Σ</a:t>
            </a:r>
            <a:endParaRPr lang="cs-CZ" dirty="0" smtClean="0"/>
          </a:p>
          <a:p>
            <a:pPr lvl="1"/>
            <a:r>
              <a:rPr lang="cs-CZ" dirty="0" smtClean="0"/>
              <a:t>celkem K+K*K+K*M = K*(1+K+M) parametrů kolekce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modifikace LDA: korelovaná témata</a:t>
            </a:r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7328402"/>
              </p:ext>
            </p:extLst>
          </p:nvPr>
        </p:nvGraphicFramePr>
        <p:xfrm>
          <a:off x="683568" y="4426992"/>
          <a:ext cx="2350452" cy="16649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5" name="Rovnice" r:id="rId3" imgW="1218960" imgH="863280" progId="Equation.3">
                  <p:embed/>
                </p:oleObj>
              </mc:Choice>
              <mc:Fallback>
                <p:oleObj name="Rovnice" r:id="rId3" imgW="1218960" imgH="8632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3568" y="4426992"/>
                        <a:ext cx="2350452" cy="16649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vál 4"/>
          <p:cNvSpPr/>
          <p:nvPr/>
        </p:nvSpPr>
        <p:spPr>
          <a:xfrm>
            <a:off x="6660232" y="4665487"/>
            <a:ext cx="720080" cy="59395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z</a:t>
            </a:r>
            <a:endParaRPr lang="cs-CZ" sz="2400" b="1" dirty="0"/>
          </a:p>
        </p:txBody>
      </p:sp>
      <p:cxnSp>
        <p:nvCxnSpPr>
          <p:cNvPr id="6" name="Přímá spojnice se šipkou 5"/>
          <p:cNvCxnSpPr>
            <a:stCxn id="5" idx="6"/>
            <a:endCxn id="8" idx="2"/>
          </p:cNvCxnSpPr>
          <p:nvPr/>
        </p:nvCxnSpPr>
        <p:spPr>
          <a:xfrm flipV="1">
            <a:off x="7380312" y="4959203"/>
            <a:ext cx="390594" cy="3263"/>
          </a:xfrm>
          <a:prstGeom prst="straightConnector1">
            <a:avLst/>
          </a:prstGeom>
          <a:ln w="508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>
            <a:stCxn id="11" idx="6"/>
            <a:endCxn id="8" idx="3"/>
          </p:cNvCxnSpPr>
          <p:nvPr/>
        </p:nvCxnSpPr>
        <p:spPr>
          <a:xfrm flipV="1">
            <a:off x="5110455" y="5169198"/>
            <a:ext cx="2765904" cy="454459"/>
          </a:xfrm>
          <a:prstGeom prst="straightConnector1">
            <a:avLst/>
          </a:prstGeom>
          <a:ln w="508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ál 7"/>
          <p:cNvSpPr/>
          <p:nvPr/>
        </p:nvSpPr>
        <p:spPr>
          <a:xfrm>
            <a:off x="7770906" y="4662224"/>
            <a:ext cx="720080" cy="59395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w</a:t>
            </a:r>
            <a:endParaRPr lang="cs-CZ" sz="2400" b="1" dirty="0"/>
          </a:p>
        </p:txBody>
      </p:sp>
      <p:sp>
        <p:nvSpPr>
          <p:cNvPr id="9" name="Ovál 8"/>
          <p:cNvSpPr/>
          <p:nvPr/>
        </p:nvSpPr>
        <p:spPr>
          <a:xfrm>
            <a:off x="4357368" y="4661695"/>
            <a:ext cx="720080" cy="59395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/>
              <a:t>μ</a:t>
            </a:r>
            <a:endParaRPr lang="cs-CZ" sz="2400" b="1" dirty="0"/>
          </a:p>
        </p:txBody>
      </p:sp>
      <p:sp>
        <p:nvSpPr>
          <p:cNvPr id="10" name="Ovál 9"/>
          <p:cNvSpPr/>
          <p:nvPr/>
        </p:nvSpPr>
        <p:spPr>
          <a:xfrm>
            <a:off x="5508657" y="4665487"/>
            <a:ext cx="720080" cy="59395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/>
              <a:t>η</a:t>
            </a:r>
            <a:endParaRPr lang="cs-CZ" sz="2400" b="1" dirty="0"/>
          </a:p>
        </p:txBody>
      </p:sp>
      <p:sp>
        <p:nvSpPr>
          <p:cNvPr id="11" name="Ovál 10"/>
          <p:cNvSpPr/>
          <p:nvPr/>
        </p:nvSpPr>
        <p:spPr>
          <a:xfrm>
            <a:off x="4390375" y="5326678"/>
            <a:ext cx="720080" cy="59395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/>
              <a:t>β</a:t>
            </a:r>
            <a:endParaRPr lang="cs-CZ" sz="2400" b="1" dirty="0"/>
          </a:p>
        </p:txBody>
      </p:sp>
      <p:cxnSp>
        <p:nvCxnSpPr>
          <p:cNvPr id="12" name="Přímá spojnice se šipkou 11"/>
          <p:cNvCxnSpPr>
            <a:stCxn id="10" idx="6"/>
            <a:endCxn id="5" idx="2"/>
          </p:cNvCxnSpPr>
          <p:nvPr/>
        </p:nvCxnSpPr>
        <p:spPr>
          <a:xfrm>
            <a:off x="6228737" y="4962466"/>
            <a:ext cx="431495" cy="0"/>
          </a:xfrm>
          <a:prstGeom prst="straightConnector1">
            <a:avLst/>
          </a:prstGeom>
          <a:ln w="508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9" idx="6"/>
            <a:endCxn id="10" idx="2"/>
          </p:cNvCxnSpPr>
          <p:nvPr/>
        </p:nvCxnSpPr>
        <p:spPr>
          <a:xfrm>
            <a:off x="5077448" y="4958674"/>
            <a:ext cx="431209" cy="3792"/>
          </a:xfrm>
          <a:prstGeom prst="straightConnector1">
            <a:avLst/>
          </a:prstGeom>
          <a:ln w="508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ál 13"/>
          <p:cNvSpPr/>
          <p:nvPr/>
        </p:nvSpPr>
        <p:spPr>
          <a:xfrm>
            <a:off x="6372201" y="4292892"/>
            <a:ext cx="2304256" cy="133076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14"/>
          <p:cNvSpPr/>
          <p:nvPr/>
        </p:nvSpPr>
        <p:spPr>
          <a:xfrm>
            <a:off x="5269132" y="4148876"/>
            <a:ext cx="3551340" cy="1627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ál 15"/>
          <p:cNvSpPr/>
          <p:nvPr/>
        </p:nvSpPr>
        <p:spPr>
          <a:xfrm>
            <a:off x="3668578" y="3573016"/>
            <a:ext cx="5223901" cy="273630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Čárový popisek 1 16"/>
          <p:cNvSpPr/>
          <p:nvPr/>
        </p:nvSpPr>
        <p:spPr>
          <a:xfrm>
            <a:off x="3670295" y="3607209"/>
            <a:ext cx="720080" cy="338102"/>
          </a:xfrm>
          <a:prstGeom prst="borderCallout1">
            <a:avLst>
              <a:gd name="adj1" fmla="val 44294"/>
              <a:gd name="adj2" fmla="val 101608"/>
              <a:gd name="adj3" fmla="val 321777"/>
              <a:gd name="adj4" fmla="val 38646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term</a:t>
            </a:r>
            <a:endParaRPr lang="cs-CZ" dirty="0"/>
          </a:p>
        </p:txBody>
      </p:sp>
      <p:sp>
        <p:nvSpPr>
          <p:cNvPr id="18" name="Čárový popisek 1 17"/>
          <p:cNvSpPr/>
          <p:nvPr/>
        </p:nvSpPr>
        <p:spPr>
          <a:xfrm>
            <a:off x="2277936" y="3826862"/>
            <a:ext cx="1224137" cy="338102"/>
          </a:xfrm>
          <a:prstGeom prst="borderCallout1">
            <a:avLst>
              <a:gd name="adj1" fmla="val 53952"/>
              <a:gd name="adj2" fmla="val 101075"/>
              <a:gd name="adj3" fmla="val 296020"/>
              <a:gd name="adj4" fmla="val 24711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dokument</a:t>
            </a:r>
            <a:endParaRPr lang="cs-CZ" dirty="0"/>
          </a:p>
        </p:txBody>
      </p:sp>
      <p:sp>
        <p:nvSpPr>
          <p:cNvPr id="19" name="Čárový popisek 1 18"/>
          <p:cNvSpPr/>
          <p:nvPr/>
        </p:nvSpPr>
        <p:spPr>
          <a:xfrm>
            <a:off x="3475975" y="5971218"/>
            <a:ext cx="914400" cy="338102"/>
          </a:xfrm>
          <a:prstGeom prst="borderCallout1">
            <a:avLst>
              <a:gd name="adj1" fmla="val 53953"/>
              <a:gd name="adj2" fmla="val 100000"/>
              <a:gd name="adj3" fmla="val 19131"/>
              <a:gd name="adj4" fmla="val 13190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kolekce</a:t>
            </a:r>
            <a:endParaRPr lang="cs-CZ" dirty="0"/>
          </a:p>
        </p:txBody>
      </p:sp>
      <p:sp>
        <p:nvSpPr>
          <p:cNvPr id="20" name="Ovál 19"/>
          <p:cNvSpPr/>
          <p:nvPr/>
        </p:nvSpPr>
        <p:spPr>
          <a:xfrm>
            <a:off x="4309527" y="3995913"/>
            <a:ext cx="720080" cy="59395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/>
              <a:t>Σ</a:t>
            </a:r>
            <a:endParaRPr lang="cs-CZ" sz="2400" b="1" dirty="0"/>
          </a:p>
        </p:txBody>
      </p:sp>
      <p:cxnSp>
        <p:nvCxnSpPr>
          <p:cNvPr id="21" name="Přímá spojnice se šipkou 20"/>
          <p:cNvCxnSpPr>
            <a:stCxn id="20" idx="5"/>
            <a:endCxn id="10" idx="1"/>
          </p:cNvCxnSpPr>
          <p:nvPr/>
        </p:nvCxnSpPr>
        <p:spPr>
          <a:xfrm>
            <a:off x="4924154" y="4502887"/>
            <a:ext cx="689956" cy="249583"/>
          </a:xfrm>
          <a:prstGeom prst="straightConnector1">
            <a:avLst/>
          </a:prstGeom>
          <a:ln w="508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01233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Praktická ukázka LDA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9236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kolekce dokumentů</a:t>
            </a:r>
          </a:p>
          <a:p>
            <a:pPr lvl="1"/>
            <a:r>
              <a:rPr lang="cs-CZ" dirty="0"/>
              <a:t>dokumenty tvoří sledované objekty</a:t>
            </a:r>
          </a:p>
          <a:p>
            <a:pPr lvl="1"/>
            <a:r>
              <a:rPr lang="cs-CZ" dirty="0" smtClean="0"/>
              <a:t>odborné články, emaily, recepty, komentáře, …</a:t>
            </a:r>
          </a:p>
          <a:p>
            <a:pPr lvl="1"/>
            <a:r>
              <a:rPr lang="cs-CZ" dirty="0" smtClean="0"/>
              <a:t>dokumenty reprezentujeme řádkovými vektory</a:t>
            </a:r>
          </a:p>
          <a:p>
            <a:r>
              <a:rPr lang="cs-CZ" dirty="0" smtClean="0"/>
              <a:t>slovník</a:t>
            </a:r>
          </a:p>
          <a:p>
            <a:pPr lvl="1"/>
            <a:r>
              <a:rPr lang="cs-CZ" dirty="0"/>
              <a:t>položky slovníku </a:t>
            </a:r>
            <a:r>
              <a:rPr lang="cs-CZ" dirty="0" smtClean="0"/>
              <a:t>(termy) jsou </a:t>
            </a:r>
            <a:r>
              <a:rPr lang="cs-CZ" dirty="0"/>
              <a:t>sledované atributy dokumentů</a:t>
            </a:r>
          </a:p>
          <a:p>
            <a:pPr lvl="1"/>
            <a:r>
              <a:rPr lang="cs-CZ" dirty="0" smtClean="0"/>
              <a:t>slova, lemmata, kořeny slov, n-gramy, pojmenované entity, …</a:t>
            </a:r>
          </a:p>
          <a:p>
            <a:pPr lvl="1"/>
            <a:r>
              <a:rPr lang="cs-CZ" dirty="0" smtClean="0"/>
              <a:t>termy reprezentujeme sloupcovými vektory</a:t>
            </a:r>
          </a:p>
          <a:p>
            <a:r>
              <a:rPr lang="cs-CZ" dirty="0" smtClean="0"/>
              <a:t>váhy</a:t>
            </a:r>
          </a:p>
          <a:p>
            <a:pPr lvl="1"/>
            <a:r>
              <a:rPr lang="cs-CZ" dirty="0" smtClean="0"/>
              <a:t>číselné intenzity zastoupení položek slovníku v dokumentech</a:t>
            </a:r>
          </a:p>
          <a:p>
            <a:pPr lvl="1"/>
            <a:r>
              <a:rPr lang="cs-CZ" dirty="0" smtClean="0"/>
              <a:t>četnosti, relativní četnosti, </a:t>
            </a:r>
            <a:r>
              <a:rPr lang="cs-CZ" dirty="0" err="1" smtClean="0"/>
              <a:t>tf-idf</a:t>
            </a:r>
            <a:r>
              <a:rPr lang="cs-CZ" dirty="0" smtClean="0"/>
              <a:t>, 1/0 příznaky, …</a:t>
            </a:r>
          </a:p>
          <a:p>
            <a:pPr lvl="1"/>
            <a:r>
              <a:rPr lang="cs-CZ" dirty="0" smtClean="0"/>
              <a:t>váhy jsou položky vektorů dokumentů i vektorů termů</a:t>
            </a:r>
          </a:p>
          <a:p>
            <a:r>
              <a:rPr lang="cs-CZ" dirty="0" smtClean="0"/>
              <a:t>matice dokumentů</a:t>
            </a:r>
          </a:p>
          <a:p>
            <a:pPr lvl="1"/>
            <a:r>
              <a:rPr lang="cs-CZ" dirty="0" smtClean="0"/>
              <a:t>dokumenty jsou reprezentovány v prostoru termů</a:t>
            </a:r>
          </a:p>
          <a:p>
            <a:pPr lvl="1"/>
            <a:r>
              <a:rPr lang="cs-CZ" dirty="0" smtClean="0"/>
              <a:t>termy jsou reprezentovány v prostoru dokumentů z kolekce</a:t>
            </a:r>
          </a:p>
          <a:p>
            <a:pPr lvl="1"/>
            <a:r>
              <a:rPr lang="cs-CZ" dirty="0" smtClean="0"/>
              <a:t>velká a řídká matice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Matice dokumentů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668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Kolona na zpracování kolekce dokumentů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43744" y="4684063"/>
            <a:ext cx="1621106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topics substitution</a:t>
            </a:r>
            <a:endParaRPr lang="en-US" dirty="0"/>
          </a:p>
        </p:txBody>
      </p:sp>
      <p:sp>
        <p:nvSpPr>
          <p:cNvPr id="6" name="TextovéPole 5"/>
          <p:cNvSpPr txBox="1"/>
          <p:nvPr/>
        </p:nvSpPr>
        <p:spPr>
          <a:xfrm>
            <a:off x="743744" y="2398111"/>
            <a:ext cx="1621106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stop-words exclusion </a:t>
            </a:r>
            <a:endParaRPr lang="en-US" dirty="0"/>
          </a:p>
        </p:txBody>
      </p:sp>
      <p:sp>
        <p:nvSpPr>
          <p:cNvPr id="7" name="TextovéPole 6"/>
          <p:cNvSpPr txBox="1"/>
          <p:nvPr/>
        </p:nvSpPr>
        <p:spPr>
          <a:xfrm>
            <a:off x="743744" y="1752930"/>
            <a:ext cx="162110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tokenization</a:t>
            </a:r>
            <a:endParaRPr lang="en-US" dirty="0"/>
          </a:p>
        </p:txBody>
      </p:sp>
      <p:sp>
        <p:nvSpPr>
          <p:cNvPr id="8" name="TextovéPole 7"/>
          <p:cNvSpPr txBox="1"/>
          <p:nvPr/>
        </p:nvSpPr>
        <p:spPr>
          <a:xfrm>
            <a:off x="743744" y="3350037"/>
            <a:ext cx="162110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stemming</a:t>
            </a:r>
            <a:endParaRPr lang="en-US" dirty="0"/>
          </a:p>
        </p:txBody>
      </p:sp>
      <p:sp>
        <p:nvSpPr>
          <p:cNvPr id="9" name="Vývojový diagram: více dokumentů 8"/>
          <p:cNvSpPr/>
          <p:nvPr/>
        </p:nvSpPr>
        <p:spPr>
          <a:xfrm>
            <a:off x="3086234" y="889138"/>
            <a:ext cx="1621106" cy="808851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collection of documents</a:t>
            </a:r>
            <a:endParaRPr lang="en-US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086234" y="2536611"/>
            <a:ext cx="162110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stop-words list</a:t>
            </a:r>
            <a:endParaRPr lang="en-US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086234" y="4003969"/>
            <a:ext cx="162110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vocabulary</a:t>
            </a:r>
            <a:endParaRPr lang="en-US" dirty="0"/>
          </a:p>
        </p:txBody>
      </p:sp>
      <p:cxnSp>
        <p:nvCxnSpPr>
          <p:cNvPr id="12" name="Přímá spojnice se šipkou 11"/>
          <p:cNvCxnSpPr>
            <a:stCxn id="33" idx="2"/>
            <a:endCxn id="7" idx="0"/>
          </p:cNvCxnSpPr>
          <p:nvPr/>
        </p:nvCxnSpPr>
        <p:spPr>
          <a:xfrm>
            <a:off x="1554297" y="1478230"/>
            <a:ext cx="0" cy="2747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7" idx="2"/>
            <a:endCxn id="6" idx="0"/>
          </p:cNvCxnSpPr>
          <p:nvPr/>
        </p:nvCxnSpPr>
        <p:spPr>
          <a:xfrm>
            <a:off x="1554297" y="2122262"/>
            <a:ext cx="0" cy="27584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6" idx="2"/>
            <a:endCxn id="8" idx="0"/>
          </p:cNvCxnSpPr>
          <p:nvPr/>
        </p:nvCxnSpPr>
        <p:spPr>
          <a:xfrm>
            <a:off x="1554297" y="3044442"/>
            <a:ext cx="0" cy="30559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>
            <a:stCxn id="10" idx="1"/>
            <a:endCxn id="6" idx="3"/>
          </p:cNvCxnSpPr>
          <p:nvPr/>
        </p:nvCxnSpPr>
        <p:spPr>
          <a:xfrm flipH="1">
            <a:off x="2364850" y="2721277"/>
            <a:ext cx="72138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stCxn id="11" idx="1"/>
            <a:endCxn id="17" idx="3"/>
          </p:cNvCxnSpPr>
          <p:nvPr/>
        </p:nvCxnSpPr>
        <p:spPr>
          <a:xfrm flipH="1" flipV="1">
            <a:off x="2364850" y="4179519"/>
            <a:ext cx="721384" cy="911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743744" y="3994853"/>
            <a:ext cx="162110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OOV marking</a:t>
            </a:r>
            <a:endParaRPr lang="en-US" dirty="0"/>
          </a:p>
        </p:txBody>
      </p:sp>
      <p:cxnSp>
        <p:nvCxnSpPr>
          <p:cNvPr id="18" name="Přímá spojnice se šipkou 17"/>
          <p:cNvCxnSpPr>
            <a:stCxn id="8" idx="2"/>
            <a:endCxn id="17" idx="0"/>
          </p:cNvCxnSpPr>
          <p:nvPr/>
        </p:nvCxnSpPr>
        <p:spPr>
          <a:xfrm>
            <a:off x="1554297" y="3719369"/>
            <a:ext cx="0" cy="27548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3086234" y="4822562"/>
            <a:ext cx="162110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LDA model</a:t>
            </a:r>
            <a:endParaRPr lang="en-US" dirty="0"/>
          </a:p>
        </p:txBody>
      </p:sp>
      <p:cxnSp>
        <p:nvCxnSpPr>
          <p:cNvPr id="20" name="Přímá spojnice se šipkou 19"/>
          <p:cNvCxnSpPr>
            <a:stCxn id="17" idx="2"/>
            <a:endCxn id="5" idx="0"/>
          </p:cNvCxnSpPr>
          <p:nvPr/>
        </p:nvCxnSpPr>
        <p:spPr>
          <a:xfrm>
            <a:off x="1554297" y="4364185"/>
            <a:ext cx="0" cy="31987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19" idx="1"/>
            <a:endCxn id="5" idx="3"/>
          </p:cNvCxnSpPr>
          <p:nvPr/>
        </p:nvCxnSpPr>
        <p:spPr>
          <a:xfrm flipH="1">
            <a:off x="2364850" y="5007228"/>
            <a:ext cx="721384" cy="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stCxn id="5" idx="2"/>
            <a:endCxn id="194" idx="0"/>
          </p:cNvCxnSpPr>
          <p:nvPr/>
        </p:nvCxnSpPr>
        <p:spPr>
          <a:xfrm>
            <a:off x="1554297" y="5330394"/>
            <a:ext cx="4824983" cy="39360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3107892" y="3360998"/>
            <a:ext cx="162110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stemming rules</a:t>
            </a:r>
            <a:endParaRPr lang="en-US" dirty="0"/>
          </a:p>
        </p:txBody>
      </p:sp>
      <p:cxnSp>
        <p:nvCxnSpPr>
          <p:cNvPr id="24" name="Přímá spojnice se šipkou 23"/>
          <p:cNvCxnSpPr>
            <a:stCxn id="23" idx="1"/>
            <a:endCxn id="8" idx="3"/>
          </p:cNvCxnSpPr>
          <p:nvPr/>
        </p:nvCxnSpPr>
        <p:spPr>
          <a:xfrm flipH="1" flipV="1">
            <a:off x="2364850" y="3534703"/>
            <a:ext cx="743042" cy="1096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Vývojový diagram: více dokumentů 24"/>
          <p:cNvSpPr/>
          <p:nvPr/>
        </p:nvSpPr>
        <p:spPr>
          <a:xfrm>
            <a:off x="6948264" y="2122262"/>
            <a:ext cx="1621106" cy="1155502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training stemmed documents </a:t>
            </a:r>
            <a:endParaRPr lang="en-US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5436975" y="3860911"/>
            <a:ext cx="1621106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frequent stem selection</a:t>
            </a:r>
            <a:endParaRPr lang="en-US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5436975" y="4684063"/>
            <a:ext cx="1621106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LDA model learning</a:t>
            </a:r>
            <a:endParaRPr lang="en-US" dirty="0"/>
          </a:p>
        </p:txBody>
      </p:sp>
      <p:cxnSp>
        <p:nvCxnSpPr>
          <p:cNvPr id="28" name="Přímá spojnice se šipkou 27"/>
          <p:cNvCxnSpPr>
            <a:stCxn id="26" idx="1"/>
            <a:endCxn id="11" idx="3"/>
          </p:cNvCxnSpPr>
          <p:nvPr/>
        </p:nvCxnSpPr>
        <p:spPr>
          <a:xfrm flipH="1">
            <a:off x="4707340" y="4184077"/>
            <a:ext cx="729635" cy="455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stCxn id="27" idx="1"/>
            <a:endCxn id="19" idx="3"/>
          </p:cNvCxnSpPr>
          <p:nvPr/>
        </p:nvCxnSpPr>
        <p:spPr>
          <a:xfrm flipH="1" flipV="1">
            <a:off x="4707340" y="5007228"/>
            <a:ext cx="729635" cy="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>
            <a:stCxn id="8" idx="3"/>
            <a:endCxn id="25" idx="1"/>
          </p:cNvCxnSpPr>
          <p:nvPr/>
        </p:nvCxnSpPr>
        <p:spPr>
          <a:xfrm flipV="1">
            <a:off x="2364850" y="2700013"/>
            <a:ext cx="4583414" cy="8346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>
            <a:stCxn id="25" idx="2"/>
            <a:endCxn id="26" idx="3"/>
          </p:cNvCxnSpPr>
          <p:nvPr/>
        </p:nvCxnSpPr>
        <p:spPr>
          <a:xfrm flipH="1">
            <a:off x="7058081" y="3234005"/>
            <a:ext cx="588009" cy="95007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>
            <a:stCxn id="25" idx="2"/>
            <a:endCxn id="27" idx="3"/>
          </p:cNvCxnSpPr>
          <p:nvPr/>
        </p:nvCxnSpPr>
        <p:spPr>
          <a:xfrm flipH="1">
            <a:off x="7058081" y="3234005"/>
            <a:ext cx="588009" cy="17732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743744" y="1108898"/>
            <a:ext cx="162110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partitioning</a:t>
            </a:r>
            <a:endParaRPr lang="en-US" dirty="0"/>
          </a:p>
        </p:txBody>
      </p:sp>
      <p:cxnSp>
        <p:nvCxnSpPr>
          <p:cNvPr id="35" name="Přímá spojnice se šipkou 34"/>
          <p:cNvCxnSpPr>
            <a:stCxn id="9" idx="1"/>
            <a:endCxn id="33" idx="3"/>
          </p:cNvCxnSpPr>
          <p:nvPr/>
        </p:nvCxnSpPr>
        <p:spPr>
          <a:xfrm flipH="1">
            <a:off x="2364850" y="1293564"/>
            <a:ext cx="72138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Přímá spojnice se šipkou 187"/>
          <p:cNvCxnSpPr>
            <a:stCxn id="5" idx="2"/>
            <a:endCxn id="193" idx="0"/>
          </p:cNvCxnSpPr>
          <p:nvPr/>
        </p:nvCxnSpPr>
        <p:spPr>
          <a:xfrm>
            <a:off x="1554297" y="5330394"/>
            <a:ext cx="2475674" cy="39360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Vývojový diagram: více dokumentů 192"/>
          <p:cNvSpPr/>
          <p:nvPr/>
        </p:nvSpPr>
        <p:spPr>
          <a:xfrm>
            <a:off x="3107892" y="5724002"/>
            <a:ext cx="1621106" cy="808851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substituted documents</a:t>
            </a:r>
          </a:p>
        </p:txBody>
      </p:sp>
      <p:sp>
        <p:nvSpPr>
          <p:cNvPr id="194" name="Vývojový diagram: více dokumentů 193"/>
          <p:cNvSpPr/>
          <p:nvPr/>
        </p:nvSpPr>
        <p:spPr>
          <a:xfrm>
            <a:off x="5289972" y="5724003"/>
            <a:ext cx="1915111" cy="808851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bag-of-topic representation</a:t>
            </a:r>
          </a:p>
        </p:txBody>
      </p:sp>
    </p:spTree>
    <p:extLst>
      <p:ext uri="{BB962C8B-B14F-4D97-AF65-F5344CB8AC3E}">
        <p14:creationId xmlns:p14="http://schemas.microsoft.com/office/powerpoint/2010/main" val="13309824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Parametry experimentu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nastavení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kolekce</a:t>
            </a:r>
          </a:p>
          <a:p>
            <a:pPr lvl="1"/>
            <a:r>
              <a:rPr lang="cs-CZ" dirty="0" smtClean="0"/>
              <a:t>jazyk: český</a:t>
            </a:r>
          </a:p>
          <a:p>
            <a:pPr lvl="1"/>
            <a:r>
              <a:rPr lang="cs-CZ" dirty="0" smtClean="0"/>
              <a:t>zdroje dokumentů: </a:t>
            </a:r>
            <a:r>
              <a:rPr lang="en-US" dirty="0"/>
              <a:t>www.novinky.cz</a:t>
            </a:r>
            <a:endParaRPr lang="cs-CZ" dirty="0" smtClean="0"/>
          </a:p>
          <a:p>
            <a:pPr lvl="1"/>
            <a:r>
              <a:rPr lang="cs-CZ" dirty="0" smtClean="0"/>
              <a:t>období: říjen 2013</a:t>
            </a:r>
          </a:p>
          <a:p>
            <a:pPr lvl="1"/>
            <a:r>
              <a:rPr lang="cs-CZ" dirty="0" smtClean="0"/>
              <a:t>počet tréninkových dokumentů: 16887 (70%)</a:t>
            </a:r>
          </a:p>
          <a:p>
            <a:pPr lvl="1"/>
            <a:r>
              <a:rPr lang="cs-CZ" dirty="0" smtClean="0"/>
              <a:t>počet testovacích dokumentů: 7208 (30%)</a:t>
            </a:r>
          </a:p>
          <a:p>
            <a:r>
              <a:rPr lang="cs-CZ" dirty="0" smtClean="0"/>
              <a:t>seznam stop-slov</a:t>
            </a:r>
          </a:p>
          <a:p>
            <a:pPr lvl="1"/>
            <a:r>
              <a:rPr lang="cs-CZ" dirty="0" smtClean="0"/>
              <a:t>počet slov: 1174</a:t>
            </a:r>
          </a:p>
          <a:p>
            <a:r>
              <a:rPr lang="cs-CZ" dirty="0" err="1" smtClean="0"/>
              <a:t>stemmer</a:t>
            </a:r>
            <a:endParaRPr lang="cs-CZ" dirty="0" smtClean="0"/>
          </a:p>
          <a:p>
            <a:pPr lvl="1"/>
            <a:r>
              <a:rPr lang="cs-CZ" dirty="0" smtClean="0"/>
              <a:t>zdroj: snowball</a:t>
            </a:r>
          </a:p>
          <a:p>
            <a:r>
              <a:rPr lang="cs-CZ" dirty="0" smtClean="0"/>
              <a:t>slovník</a:t>
            </a:r>
          </a:p>
          <a:p>
            <a:pPr lvl="1"/>
            <a:r>
              <a:rPr lang="cs-CZ" dirty="0" smtClean="0"/>
              <a:t>filtr slov v tréninkové množině: nerozlišuje velikost písmen, </a:t>
            </a:r>
            <a:r>
              <a:rPr lang="cs-CZ" dirty="0" err="1" smtClean="0"/>
              <a:t>df</a:t>
            </a:r>
            <a:r>
              <a:rPr lang="cs-CZ" dirty="0" smtClean="0"/>
              <a:t> </a:t>
            </a:r>
            <a:r>
              <a:rPr lang="en-US" dirty="0" smtClean="0"/>
              <a:t>&gt; 2, </a:t>
            </a:r>
            <a:r>
              <a:rPr lang="cs-CZ" dirty="0" smtClean="0"/>
              <a:t>bez tokenů s číslicemi</a:t>
            </a:r>
          </a:p>
          <a:p>
            <a:r>
              <a:rPr lang="cs-CZ" dirty="0" smtClean="0"/>
              <a:t>LDA model</a:t>
            </a:r>
          </a:p>
          <a:p>
            <a:pPr lvl="1"/>
            <a:r>
              <a:rPr lang="cs-CZ" dirty="0" smtClean="0"/>
              <a:t>počet témat: 5</a:t>
            </a:r>
          </a:p>
          <a:p>
            <a:pPr lvl="1"/>
            <a:r>
              <a:rPr lang="cs-CZ" dirty="0" smtClean="0"/>
              <a:t>učební algoritmus: </a:t>
            </a:r>
            <a:r>
              <a:rPr lang="cs-CZ" dirty="0" err="1" smtClean="0"/>
              <a:t>Gibbs</a:t>
            </a:r>
            <a:r>
              <a:rPr lang="cs-CZ" dirty="0" smtClean="0"/>
              <a:t> </a:t>
            </a:r>
            <a:r>
              <a:rPr lang="cs-CZ" dirty="0" err="1" smtClean="0"/>
              <a:t>Sampling</a:t>
            </a:r>
            <a:endParaRPr lang="cs-CZ" dirty="0" smtClean="0"/>
          </a:p>
          <a:p>
            <a:pPr lvl="1"/>
            <a:r>
              <a:rPr lang="cs-CZ" dirty="0" smtClean="0"/>
              <a:t>počet iterací: 2000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výsledky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slovník</a:t>
            </a:r>
          </a:p>
          <a:p>
            <a:pPr lvl="1"/>
            <a:r>
              <a:rPr lang="cs-CZ" dirty="0"/>
              <a:t>velikost slovníku</a:t>
            </a:r>
            <a:r>
              <a:rPr lang="cs-CZ" dirty="0" smtClean="0"/>
              <a:t>: 88168</a:t>
            </a:r>
          </a:p>
          <a:p>
            <a:r>
              <a:rPr lang="cs-CZ" dirty="0" smtClean="0"/>
              <a:t>LDA</a:t>
            </a:r>
          </a:p>
          <a:p>
            <a:pPr lvl="1"/>
            <a:r>
              <a:rPr lang="cs-CZ" dirty="0" smtClean="0"/>
              <a:t>nejpravděpodobnější </a:t>
            </a:r>
            <a:r>
              <a:rPr lang="cs-CZ" dirty="0" err="1" smtClean="0"/>
              <a:t>stemy</a:t>
            </a:r>
            <a:r>
              <a:rPr lang="cs-CZ" dirty="0" smtClean="0"/>
              <a:t> jednotlivých témat</a:t>
            </a:r>
          </a:p>
          <a:p>
            <a:pPr lvl="2"/>
            <a:r>
              <a:rPr lang="cs-CZ" dirty="0"/>
              <a:t>téma </a:t>
            </a:r>
            <a:r>
              <a:rPr lang="cs-CZ" dirty="0" smtClean="0"/>
              <a:t>0: byt, měst, let, cest, </a:t>
            </a:r>
            <a:r>
              <a:rPr lang="cs-CZ" dirty="0" err="1" smtClean="0"/>
              <a:t>můžt</a:t>
            </a:r>
            <a:endParaRPr lang="cs-CZ" dirty="0"/>
          </a:p>
          <a:p>
            <a:pPr lvl="2"/>
            <a:r>
              <a:rPr lang="cs-CZ" dirty="0"/>
              <a:t>téma </a:t>
            </a:r>
            <a:r>
              <a:rPr lang="cs-CZ" dirty="0" smtClean="0"/>
              <a:t>1: může, ž, </a:t>
            </a:r>
            <a:r>
              <a:rPr lang="cs-CZ" dirty="0"/>
              <a:t>	</a:t>
            </a:r>
            <a:r>
              <a:rPr lang="cs-CZ" dirty="0" smtClean="0"/>
              <a:t>muž, víc, být</a:t>
            </a:r>
          </a:p>
          <a:p>
            <a:pPr lvl="2"/>
            <a:r>
              <a:rPr lang="cs-CZ" dirty="0" smtClean="0"/>
              <a:t>téma 2: </a:t>
            </a:r>
            <a:r>
              <a:rPr lang="pl-PL" dirty="0" smtClean="0"/>
              <a:t>byt, korun, proc, kč, c</a:t>
            </a:r>
            <a:endParaRPr lang="cs-CZ" dirty="0" smtClean="0"/>
          </a:p>
          <a:p>
            <a:pPr lvl="2"/>
            <a:r>
              <a:rPr lang="cs-CZ" dirty="0"/>
              <a:t>téma </a:t>
            </a:r>
            <a:r>
              <a:rPr lang="cs-CZ" dirty="0" smtClean="0"/>
              <a:t>3: byt, </a:t>
            </a:r>
            <a:r>
              <a:rPr lang="cs-CZ" dirty="0" err="1" smtClean="0"/>
              <a:t>řect</a:t>
            </a:r>
            <a:r>
              <a:rPr lang="cs-CZ" dirty="0" smtClean="0"/>
              <a:t>, soud, polic, </a:t>
            </a:r>
            <a:r>
              <a:rPr lang="cs-CZ" dirty="0" err="1" smtClean="0"/>
              <a:t>uvedt</a:t>
            </a:r>
            <a:endParaRPr lang="cs-CZ" dirty="0" smtClean="0"/>
          </a:p>
          <a:p>
            <a:pPr lvl="2"/>
            <a:r>
              <a:rPr lang="cs-CZ" dirty="0" smtClean="0"/>
              <a:t>téma 4: </a:t>
            </a:r>
            <a:r>
              <a:rPr lang="nn-NO" dirty="0" smtClean="0"/>
              <a:t>byt</a:t>
            </a:r>
            <a:r>
              <a:rPr lang="cs-CZ" dirty="0" smtClean="0"/>
              <a:t>, u</a:t>
            </a:r>
            <a:r>
              <a:rPr lang="nn-NO" dirty="0" smtClean="0"/>
              <a:t>ž</a:t>
            </a:r>
            <a:r>
              <a:rPr lang="cs-CZ" dirty="0" smtClean="0"/>
              <a:t>, </a:t>
            </a:r>
            <a:r>
              <a:rPr lang="nn-NO" dirty="0" smtClean="0"/>
              <a:t>let</a:t>
            </a:r>
            <a:r>
              <a:rPr lang="cs-CZ" dirty="0" smtClean="0"/>
              <a:t>,</a:t>
            </a:r>
            <a:r>
              <a:rPr lang="nn-NO" dirty="0" smtClean="0"/>
              <a:t> film</a:t>
            </a:r>
            <a:r>
              <a:rPr lang="cs-CZ" dirty="0" smtClean="0"/>
              <a:t>, </a:t>
            </a:r>
            <a:r>
              <a:rPr lang="nn-NO" dirty="0" smtClean="0"/>
              <a:t>tam</a:t>
            </a:r>
            <a:endParaRPr lang="nn-NO" dirty="0"/>
          </a:p>
          <a:p>
            <a:pPr lvl="2"/>
            <a:endParaRPr lang="cs-CZ" dirty="0" smtClean="0"/>
          </a:p>
          <a:p>
            <a:pPr lvl="2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00440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Zpracování dokumentu kolonou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12724"/>
              </p:ext>
            </p:extLst>
          </p:nvPr>
        </p:nvGraphicFramePr>
        <p:xfrm>
          <a:off x="395536" y="1052737"/>
          <a:ext cx="8280920" cy="41148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584176"/>
                <a:gridCol w="6696744"/>
              </a:tblGrid>
              <a:tr h="1371062">
                <a:tc>
                  <a:txBody>
                    <a:bodyPr/>
                    <a:lstStyle/>
                    <a:p>
                      <a:r>
                        <a:rPr lang="cs-CZ" dirty="0" smtClean="0"/>
                        <a:t>původní</a:t>
                      </a:r>
                      <a:r>
                        <a:rPr lang="cs-CZ" baseline="0" dirty="0" smtClean="0"/>
                        <a:t> text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Lotus pracuje na svém prvním motocyklu. Britský Lotus oznámil založení divize Lotus 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Motorcycles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která se bude věnovat vývoji a prodeji motocyklů. Prvním ohlášeným projektem je C-01, což by měl být supersportovní model. Lotus na svém prvním motocyklu musel pracovat už delší dobu, protože nyní zveřejnil detail palivové nádrže. Ta je z karbonu a je v klasických barvách Lotusu, tj. žluté a černé. Podle oficiálního prohlášení by mělo jít o supersportovní motocykl, neoficiálně se hovoří o výkonu kolem 200 koní. Design motocyklu má na starost Daniel Simon, který dříve pracoval pro koncern Volkswagen. Motocykl bude vyroben z hliníku, titanu a oceli používané ve vesmírném programu. Více podrobností není k dispozici, patrně se jich dočkáme v následujících týdnech. </a:t>
                      </a:r>
                      <a:endParaRPr lang="cs-CZ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80231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stemy</a:t>
                      </a:r>
                      <a:r>
                        <a:rPr lang="cs-CZ" dirty="0" smtClean="0"/>
                        <a:t> slovníkových slov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lotusit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pracovat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prvním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motocyk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britský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lotusit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oznámzit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založení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div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lotusit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byt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věnovnout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vývot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prod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motocyklů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prvním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ohlášeným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projekt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což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měl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být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supersportovní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modt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lotusit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prvním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motocyk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prac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už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delší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dobt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nyní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zveřejnzit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detazit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palivové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nádrž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karb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klasických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barvách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lotusit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tj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žluté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černé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oficiálníh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prohlášení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mět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jít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supersportovní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motocyct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neoficiálně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hovoří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výkonout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koní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design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motocyk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star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simon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dřív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pracovat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koncern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volkswag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motocyct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byt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vyrob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hliní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tit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ocet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používané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vesmírném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program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víc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podrobností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není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dispoz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patrně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dočkám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následujících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týdnech</a:t>
                      </a:r>
                      <a:endParaRPr lang="cs-CZ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29026">
                <a:tc>
                  <a:txBody>
                    <a:bodyPr/>
                    <a:lstStyle/>
                    <a:p>
                      <a:r>
                        <a:rPr lang="cs-CZ" dirty="0" smtClean="0"/>
                        <a:t>témata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2 4 2 3 1 2 3 0 4 2 2 4 2 2 2 2 3 2 2 4 4 2 2 2 2 1 3 4 2 4 2 2 3 3 2 2 2 2 2 2 2 2 2 2 2 3 2 4 2 3 3 4 2 2 2 3 3 3 4 3 3 2 2 2 4 2 2 4 2 2 0 0 2 3 0 2 2 2 2 1</a:t>
                      </a:r>
                      <a:endParaRPr lang="cs-CZ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755576" y="5485155"/>
            <a:ext cx="7646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pravděpodobnosti témat v dokumentu: </a:t>
            </a:r>
            <a:r>
              <a:rPr lang="el-GR" b="1" dirty="0" smtClean="0"/>
              <a:t>Θ</a:t>
            </a:r>
            <a:r>
              <a:rPr lang="cs-CZ" baseline="30000" dirty="0"/>
              <a:t>T</a:t>
            </a:r>
            <a:r>
              <a:rPr lang="cs-CZ" dirty="0" smtClean="0"/>
              <a:t> </a:t>
            </a:r>
            <a:r>
              <a:rPr lang="cs-CZ" dirty="0"/>
              <a:t>= (</a:t>
            </a:r>
            <a:r>
              <a:rPr lang="cs-CZ" dirty="0" smtClean="0"/>
              <a:t>0.108, 0.100,</a:t>
            </a:r>
            <a:r>
              <a:rPr lang="cs-CZ" dirty="0"/>
              <a:t>	</a:t>
            </a:r>
            <a:r>
              <a:rPr lang="cs-CZ" dirty="0" smtClean="0"/>
              <a:t>0.431, 0.192, 0.169)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798940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Nejpodobnější dokumenty z kolekce: kosinová podobnost</a:t>
            </a:r>
            <a:endParaRPr lang="cs-CZ" dirty="0"/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052736"/>
            <a:ext cx="7117098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959294" y="4437112"/>
            <a:ext cx="686688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</a:lstStyle>
          <a:p>
            <a:r>
              <a:rPr lang="cs-CZ" dirty="0"/>
              <a:t>nejpodobnější články:</a:t>
            </a:r>
          </a:p>
          <a:p>
            <a:pPr lvl="1"/>
            <a:r>
              <a:rPr lang="cs-CZ" dirty="0"/>
              <a:t>Jak ušetřit místo v malém bytě.</a:t>
            </a:r>
          </a:p>
          <a:p>
            <a:pPr lvl="1"/>
            <a:r>
              <a:rPr lang="cs-CZ" dirty="0"/>
              <a:t>Nejlepší chytré telefony lákají na extrémní výkon i špičkové funkce.</a:t>
            </a:r>
          </a:p>
          <a:p>
            <a:pPr lvl="1"/>
            <a:r>
              <a:rPr lang="cs-CZ" dirty="0"/>
              <a:t>Variabilní hypotéka vás nenechá v klidu.</a:t>
            </a:r>
          </a:p>
          <a:p>
            <a:pPr lvl="1"/>
            <a:r>
              <a:rPr lang="cs-CZ" dirty="0"/>
              <a:t>Posuvné dveře vybíráme podle vzhledu i možností bytu.</a:t>
            </a:r>
          </a:p>
          <a:p>
            <a:pPr lvl="1"/>
            <a:r>
              <a:rPr lang="cs-CZ" dirty="0"/>
              <a:t>Nokia má namířeno zpět mezi elitu.</a:t>
            </a:r>
          </a:p>
        </p:txBody>
      </p:sp>
    </p:spTree>
    <p:extLst>
      <p:ext uri="{BB962C8B-B14F-4D97-AF65-F5344CB8AC3E}">
        <p14:creationId xmlns:p14="http://schemas.microsoft.com/office/powerpoint/2010/main" val="304100648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0855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067944" y="1268760"/>
            <a:ext cx="4896544" cy="266429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0" i="1" dirty="0"/>
              <a:t>d</a:t>
            </a:r>
            <a:r>
              <a:rPr lang="cs-CZ" b="0" dirty="0"/>
              <a:t>…dokument</a:t>
            </a:r>
          </a:p>
          <a:p>
            <a:pPr marL="457200" lvl="1" indent="0">
              <a:buNone/>
            </a:pPr>
            <a:r>
              <a:rPr lang="cs-CZ" b="0" i="1" dirty="0"/>
              <a:t>d</a:t>
            </a:r>
            <a:r>
              <a:rPr lang="cs-CZ" b="0" i="1" baseline="-25000" dirty="0"/>
              <a:t>i</a:t>
            </a:r>
            <a:r>
              <a:rPr lang="cs-CZ" b="0" dirty="0"/>
              <a:t>, </a:t>
            </a:r>
            <a:r>
              <a:rPr lang="cs-CZ" b="0" i="1" dirty="0"/>
              <a:t>i</a:t>
            </a:r>
            <a:r>
              <a:rPr lang="cs-CZ" b="0" dirty="0"/>
              <a:t>∈{1,2,…</a:t>
            </a:r>
            <a:r>
              <a:rPr lang="cs-CZ" b="0" i="1" dirty="0"/>
              <a:t>N</a:t>
            </a:r>
            <a:r>
              <a:rPr lang="cs-CZ" b="0" dirty="0"/>
              <a:t>}</a:t>
            </a:r>
          </a:p>
          <a:p>
            <a:pPr marL="457200" lvl="1" indent="0">
              <a:buNone/>
            </a:pPr>
            <a:r>
              <a:rPr lang="cs-CZ" b="0" i="1" dirty="0"/>
              <a:t>N</a:t>
            </a:r>
            <a:r>
              <a:rPr lang="cs-CZ" b="0" dirty="0"/>
              <a:t>…počet dokumentů</a:t>
            </a:r>
          </a:p>
          <a:p>
            <a:pPr marL="0" indent="0">
              <a:buNone/>
            </a:pPr>
            <a:r>
              <a:rPr lang="cs-CZ" b="0" i="1" dirty="0" smtClean="0"/>
              <a:t>w</a:t>
            </a:r>
            <a:r>
              <a:rPr lang="cs-CZ" b="0" dirty="0" smtClean="0"/>
              <a:t>…term (např. slovo</a:t>
            </a:r>
            <a:r>
              <a:rPr lang="cs-CZ" b="0" dirty="0"/>
              <a:t>)</a:t>
            </a:r>
          </a:p>
          <a:p>
            <a:pPr marL="457200" lvl="1" indent="0">
              <a:buNone/>
            </a:pPr>
            <a:r>
              <a:rPr lang="cs-CZ" b="0" i="1" dirty="0" err="1"/>
              <a:t>w</a:t>
            </a:r>
            <a:r>
              <a:rPr lang="cs-CZ" b="0" i="1" baseline="-25000" dirty="0" err="1"/>
              <a:t>j</a:t>
            </a:r>
            <a:r>
              <a:rPr lang="cs-CZ" b="0" dirty="0"/>
              <a:t>, </a:t>
            </a:r>
            <a:r>
              <a:rPr lang="cs-CZ" b="0" i="1" dirty="0"/>
              <a:t>j</a:t>
            </a:r>
            <a:r>
              <a:rPr lang="cs-CZ" b="0" dirty="0"/>
              <a:t>∈{1,2,…</a:t>
            </a:r>
            <a:r>
              <a:rPr lang="cs-CZ" b="0" i="1" dirty="0"/>
              <a:t>M</a:t>
            </a:r>
            <a:r>
              <a:rPr lang="cs-CZ" b="0" dirty="0"/>
              <a:t>}</a:t>
            </a:r>
          </a:p>
          <a:p>
            <a:pPr marL="457200" lvl="1" indent="0">
              <a:buNone/>
            </a:pPr>
            <a:r>
              <a:rPr lang="cs-CZ" b="0" i="1" dirty="0"/>
              <a:t>M</a:t>
            </a:r>
            <a:r>
              <a:rPr lang="cs-CZ" b="0" dirty="0"/>
              <a:t>…počet termů, velikost slovníku </a:t>
            </a:r>
            <a:r>
              <a:rPr lang="cs-CZ" b="0" dirty="0" smtClean="0"/>
              <a:t>|</a:t>
            </a:r>
            <a:r>
              <a:rPr lang="cs-CZ" b="0" i="1" dirty="0" smtClean="0"/>
              <a:t>W</a:t>
            </a:r>
            <a:r>
              <a:rPr lang="cs-CZ" b="0" dirty="0" smtClean="0"/>
              <a:t>|</a:t>
            </a:r>
            <a:r>
              <a:rPr lang="cs-CZ" b="0" dirty="0"/>
              <a:t>	</a:t>
            </a:r>
          </a:p>
          <a:p>
            <a:pPr marL="0" indent="0">
              <a:buNone/>
            </a:pPr>
            <a:r>
              <a:rPr lang="cs-CZ" b="0" i="1" dirty="0" smtClean="0"/>
              <a:t>f</a:t>
            </a:r>
            <a:r>
              <a:rPr lang="cs-CZ" b="0" dirty="0" smtClean="0"/>
              <a:t>…váha</a:t>
            </a:r>
            <a:endParaRPr lang="cs-CZ" b="0" dirty="0"/>
          </a:p>
          <a:p>
            <a:pPr marL="457200" lvl="1" indent="0">
              <a:buNone/>
            </a:pPr>
            <a:r>
              <a:rPr lang="cs-CZ" b="0" i="1" dirty="0" err="1" smtClean="0"/>
              <a:t>f</a:t>
            </a:r>
            <a:r>
              <a:rPr lang="cs-CZ" b="0" i="1" baseline="-25000" dirty="0" err="1" smtClean="0"/>
              <a:t>ij</a:t>
            </a:r>
            <a:r>
              <a:rPr lang="cs-CZ" b="0" dirty="0" smtClean="0"/>
              <a:t>, </a:t>
            </a:r>
            <a:r>
              <a:rPr lang="cs-CZ" b="0" i="1" dirty="0"/>
              <a:t>i</a:t>
            </a:r>
            <a:r>
              <a:rPr lang="cs-CZ" b="0" dirty="0"/>
              <a:t>∈{1,2,…</a:t>
            </a:r>
            <a:r>
              <a:rPr lang="cs-CZ" b="0" i="1" dirty="0"/>
              <a:t>N</a:t>
            </a:r>
            <a:r>
              <a:rPr lang="cs-CZ" b="0" dirty="0" smtClean="0"/>
              <a:t>}, </a:t>
            </a:r>
            <a:r>
              <a:rPr lang="cs-CZ" b="0" i="1" dirty="0"/>
              <a:t>j</a:t>
            </a:r>
            <a:r>
              <a:rPr lang="cs-CZ" b="0" dirty="0"/>
              <a:t>∈{1,2,…</a:t>
            </a:r>
            <a:r>
              <a:rPr lang="cs-CZ" b="0" i="1" dirty="0"/>
              <a:t>M</a:t>
            </a:r>
            <a:r>
              <a:rPr lang="cs-CZ" b="0" dirty="0" smtClean="0"/>
              <a:t>}</a:t>
            </a:r>
            <a:endParaRPr lang="cs-CZ" b="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Matice dokumentů</a:t>
            </a:r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7852612"/>
              </p:ext>
            </p:extLst>
          </p:nvPr>
        </p:nvGraphicFramePr>
        <p:xfrm>
          <a:off x="270992" y="1556792"/>
          <a:ext cx="3600400" cy="201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" name="Rovnice" r:id="rId3" imgW="1688760" imgH="939600" progId="Equation.3">
                  <p:embed/>
                </p:oleObj>
              </mc:Choice>
              <mc:Fallback>
                <p:oleObj name="Rovnice" r:id="rId3" imgW="1688760" imgH="939600" progId="Equation.3">
                  <p:embed/>
                  <p:pic>
                    <p:nvPicPr>
                      <p:cNvPr id="0" name="Objek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992" y="1556792"/>
                        <a:ext cx="3600400" cy="201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251520" y="4078812"/>
            <a:ext cx="4320480" cy="2014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/>
          </a:bodyPr>
          <a:lstStyle>
            <a:lvl1pPr marL="342900" indent="-342900" fontAlgn="base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400" b="1">
                <a:solidFill>
                  <a:srgbClr val="3F3F3F"/>
                </a:solidFill>
              </a:defRPr>
            </a:lvl1pPr>
            <a:lvl2pPr marL="742950" lvl="1" indent="-285750" fontAlgn="base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•"/>
              <a:defRPr sz="2200" b="1">
                <a:solidFill>
                  <a:srgbClr val="3F3F3F"/>
                </a:solidFill>
              </a:defRPr>
            </a:lvl2pPr>
            <a:lvl3pPr marL="1143000" indent="-228600" fontAlgn="base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Arial" charset="0"/>
              <a:buChar char="•"/>
              <a:defRPr sz="2000" b="1">
                <a:solidFill>
                  <a:srgbClr val="3F3F3F"/>
                </a:solidFill>
              </a:defRPr>
            </a:lvl3pPr>
            <a:lvl4pPr marL="1600200" indent="-228600" fontAlgn="base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Arial" charset="0"/>
              <a:buChar char="•"/>
              <a:defRPr b="1">
                <a:solidFill>
                  <a:srgbClr val="3F3F3F"/>
                </a:solidFill>
              </a:defRPr>
            </a:lvl4pPr>
            <a:lvl5pPr marL="2057400" indent="-228600" fontAlgn="base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Arial" charset="0"/>
              <a:buChar char="•"/>
              <a:defRPr sz="1600" b="1">
                <a:solidFill>
                  <a:srgbClr val="3F3F3F"/>
                </a:solidFill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cs-CZ" b="0" dirty="0"/>
              <a:t>běžné rozměry matice dokumentů</a:t>
            </a:r>
          </a:p>
          <a:p>
            <a:pPr lvl="1"/>
            <a:r>
              <a:rPr lang="cs-CZ" b="0" i="1" dirty="0"/>
              <a:t>M</a:t>
            </a:r>
            <a:r>
              <a:rPr lang="cs-CZ" b="0" dirty="0"/>
              <a:t> ≈ </a:t>
            </a:r>
            <a:r>
              <a:rPr lang="en-US" b="0" dirty="0"/>
              <a:t>10</a:t>
            </a:r>
            <a:r>
              <a:rPr lang="cs-CZ" b="0" baseline="30000" dirty="0"/>
              <a:t>3</a:t>
            </a:r>
            <a:r>
              <a:rPr lang="cs-CZ" b="0" dirty="0"/>
              <a:t> až 10</a:t>
            </a:r>
            <a:r>
              <a:rPr lang="cs-CZ" b="0" baseline="30000" dirty="0"/>
              <a:t>5</a:t>
            </a:r>
          </a:p>
          <a:p>
            <a:pPr lvl="1"/>
            <a:r>
              <a:rPr lang="cs-CZ" b="0" i="1" dirty="0"/>
              <a:t>N</a:t>
            </a:r>
            <a:r>
              <a:rPr lang="cs-CZ" b="0" dirty="0"/>
              <a:t> ≈ </a:t>
            </a:r>
            <a:r>
              <a:rPr lang="en-US" b="0" dirty="0"/>
              <a:t>10</a:t>
            </a:r>
            <a:r>
              <a:rPr lang="cs-CZ" b="0" baseline="30000" dirty="0"/>
              <a:t>3</a:t>
            </a:r>
            <a:r>
              <a:rPr lang="cs-CZ" b="0" dirty="0"/>
              <a:t> až 10</a:t>
            </a:r>
            <a:r>
              <a:rPr lang="cs-CZ" b="0" baseline="30000" dirty="0"/>
              <a:t>6</a:t>
            </a:r>
          </a:p>
          <a:p>
            <a:r>
              <a:rPr lang="cs-CZ" b="0" dirty="0"/>
              <a:t>potřeba redukce </a:t>
            </a:r>
            <a:r>
              <a:rPr lang="cs-CZ" b="0" dirty="0" err="1"/>
              <a:t>dimenzionality</a:t>
            </a:r>
            <a:endParaRPr lang="cs-CZ" b="0" dirty="0"/>
          </a:p>
          <a:p>
            <a:pPr lvl="1"/>
            <a:r>
              <a:rPr lang="cs-CZ" b="0" dirty="0" smtClean="0"/>
              <a:t>primárně </a:t>
            </a:r>
            <a:r>
              <a:rPr lang="cs-CZ" b="0" dirty="0"/>
              <a:t>redukce slovníku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932040" y="4078814"/>
            <a:ext cx="3816424" cy="201448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cs-CZ"/>
            </a:defPPr>
            <a:lvl1pPr marL="342900" indent="-342900" fontAlgn="base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400" b="0">
                <a:solidFill>
                  <a:srgbClr val="3F3F3F"/>
                </a:solidFill>
              </a:defRPr>
            </a:lvl1pPr>
            <a:lvl2pPr marL="742950" lvl="1" indent="-285750" fontAlgn="base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•"/>
              <a:defRPr sz="2200" b="0" i="1">
                <a:solidFill>
                  <a:srgbClr val="3F3F3F"/>
                </a:solidFill>
              </a:defRPr>
            </a:lvl2pPr>
            <a:lvl3pPr marL="1143000" indent="-228600" fontAlgn="base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Arial" charset="0"/>
              <a:buChar char="•"/>
              <a:defRPr sz="2000" b="1">
                <a:solidFill>
                  <a:srgbClr val="3F3F3F"/>
                </a:solidFill>
              </a:defRPr>
            </a:lvl3pPr>
            <a:lvl4pPr marL="1600200" indent="-228600" fontAlgn="base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Arial" charset="0"/>
              <a:buChar char="•"/>
              <a:defRPr b="1">
                <a:solidFill>
                  <a:srgbClr val="3F3F3F"/>
                </a:solidFill>
              </a:defRPr>
            </a:lvl4pPr>
            <a:lvl5pPr marL="2057400" indent="-228600" fontAlgn="base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Arial" charset="0"/>
              <a:buChar char="•"/>
              <a:defRPr sz="1600" b="1">
                <a:solidFill>
                  <a:srgbClr val="3F3F3F"/>
                </a:solidFill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cs-CZ" dirty="0"/>
              <a:t>nezohledňuje pořadí termů v </a:t>
            </a:r>
            <a:r>
              <a:rPr lang="cs-CZ" dirty="0" smtClean="0"/>
              <a:t>dokumentu</a:t>
            </a:r>
          </a:p>
          <a:p>
            <a:pPr lvl="1"/>
            <a:r>
              <a:rPr lang="cs-CZ" i="0" dirty="0" err="1" smtClean="0"/>
              <a:t>bag-of-words</a:t>
            </a:r>
            <a:endParaRPr lang="cs-CZ" i="0" dirty="0"/>
          </a:p>
          <a:p>
            <a:r>
              <a:rPr lang="cs-CZ" dirty="0"/>
              <a:t>nezohledňuje pořadí dokumentů v kolekci</a:t>
            </a:r>
          </a:p>
        </p:txBody>
      </p:sp>
    </p:spTree>
    <p:extLst>
      <p:ext uri="{BB962C8B-B14F-4D97-AF65-F5344CB8AC3E}">
        <p14:creationId xmlns:p14="http://schemas.microsoft.com/office/powerpoint/2010/main" val="140769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Rozklad matice dokumentů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25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Výlet do lineární algebry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pravé vlastní vektory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56183" y="2420888"/>
            <a:ext cx="4040188" cy="2376264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A</a:t>
            </a:r>
            <a:r>
              <a:rPr lang="cs-CZ" sz="2000" b="0" dirty="0" smtClean="0"/>
              <a:t>…čtvercová matice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err="1" smtClean="0"/>
              <a:t>p</a:t>
            </a:r>
            <a:r>
              <a:rPr lang="cs-CZ" sz="2000" b="0" baseline="-25000" dirty="0" err="1" smtClean="0"/>
              <a:t>i</a:t>
            </a:r>
            <a:r>
              <a:rPr lang="cs-CZ" sz="2000" b="0" dirty="0" smtClean="0"/>
              <a:t>…i-</a:t>
            </a:r>
            <a:r>
              <a:rPr lang="cs-CZ" sz="2000" b="0" dirty="0" err="1" smtClean="0"/>
              <a:t>tý</a:t>
            </a:r>
            <a:r>
              <a:rPr lang="cs-CZ" sz="2000" b="0" dirty="0" smtClean="0"/>
              <a:t> pravý vlastní vektor matice A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sz="2000" b="0" i="1" dirty="0" smtClean="0"/>
              <a:t>γ</a:t>
            </a:r>
            <a:r>
              <a:rPr lang="cs-CZ" sz="2000" b="0" baseline="-25000" dirty="0" smtClean="0"/>
              <a:t>i</a:t>
            </a:r>
            <a:r>
              <a:rPr lang="cs-CZ" sz="2000" b="0" dirty="0" smtClean="0"/>
              <a:t>…i-té pravé vlastní číslo matice A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P</a:t>
            </a:r>
            <a:r>
              <a:rPr lang="cs-CZ" sz="2000" b="0" dirty="0" smtClean="0"/>
              <a:t>…matice pravých vlastních vektorů ve sloupcích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sz="2000" dirty="0"/>
              <a:t>Γ</a:t>
            </a:r>
            <a:r>
              <a:rPr lang="cs-CZ" sz="2000" b="0" dirty="0" smtClean="0"/>
              <a:t>…diagonální matice s pravými vlastními čísly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b="0" dirty="0" smtClean="0"/>
          </a:p>
          <a:p>
            <a:pPr marL="0" indent="0">
              <a:spcBef>
                <a:spcPts val="0"/>
              </a:spcBef>
              <a:buNone/>
            </a:pPr>
            <a:endParaRPr lang="cs-CZ" sz="2000" b="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levé vlastní vektory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4644008" y="2420888"/>
            <a:ext cx="4041775" cy="2376264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cs-CZ" sz="2000" dirty="0"/>
              <a:t>A</a:t>
            </a:r>
            <a:r>
              <a:rPr lang="cs-CZ" sz="2000" b="0" dirty="0"/>
              <a:t>…čtvercová matice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err="1" smtClean="0"/>
              <a:t>q</a:t>
            </a:r>
            <a:r>
              <a:rPr lang="cs-CZ" sz="2000" b="0" baseline="-25000" dirty="0" err="1" smtClean="0"/>
              <a:t>j</a:t>
            </a:r>
            <a:r>
              <a:rPr lang="cs-CZ" sz="2000" b="0" dirty="0" smtClean="0"/>
              <a:t>…j-</a:t>
            </a:r>
            <a:r>
              <a:rPr lang="cs-CZ" sz="2000" b="0" dirty="0" err="1" smtClean="0"/>
              <a:t>tý</a:t>
            </a:r>
            <a:r>
              <a:rPr lang="cs-CZ" sz="2000" b="0" dirty="0" smtClean="0"/>
              <a:t> levý vlastní </a:t>
            </a:r>
            <a:r>
              <a:rPr lang="cs-CZ" sz="2000" b="0" dirty="0"/>
              <a:t>vektor matice A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sz="2000" b="0" i="1" dirty="0" smtClean="0"/>
              <a:t>δ</a:t>
            </a:r>
            <a:r>
              <a:rPr lang="cs-CZ" sz="2000" b="0" baseline="-25000" dirty="0" smtClean="0"/>
              <a:t>j</a:t>
            </a:r>
            <a:r>
              <a:rPr lang="cs-CZ" sz="2000" b="0" dirty="0" smtClean="0"/>
              <a:t>…j-té levé vlastní </a:t>
            </a:r>
            <a:r>
              <a:rPr lang="cs-CZ" sz="2000" b="0" dirty="0"/>
              <a:t>číslo matice A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 smtClean="0"/>
              <a:t>Q</a:t>
            </a:r>
            <a:r>
              <a:rPr lang="cs-CZ" sz="2000" b="0" baseline="30000" dirty="0" smtClean="0"/>
              <a:t>T</a:t>
            </a:r>
            <a:r>
              <a:rPr lang="cs-CZ" sz="2000" b="0" dirty="0" smtClean="0"/>
              <a:t>…matice levých vlastních </a:t>
            </a:r>
            <a:r>
              <a:rPr lang="cs-CZ" sz="2000" b="0" dirty="0"/>
              <a:t>vektorů </a:t>
            </a:r>
            <a:r>
              <a:rPr lang="cs-CZ" sz="2000" b="0" dirty="0" smtClean="0"/>
              <a:t>v řádcích</a:t>
            </a:r>
            <a:endParaRPr lang="cs-CZ" sz="2000" b="0" dirty="0"/>
          </a:p>
          <a:p>
            <a:pPr marL="0" indent="0">
              <a:spcBef>
                <a:spcPts val="0"/>
              </a:spcBef>
              <a:buNone/>
            </a:pPr>
            <a:r>
              <a:rPr lang="el-GR" sz="2000" dirty="0" smtClean="0"/>
              <a:t>Δ</a:t>
            </a:r>
            <a:r>
              <a:rPr lang="cs-CZ" sz="2000" b="0" dirty="0" smtClean="0"/>
              <a:t>…diagonální </a:t>
            </a:r>
            <a:r>
              <a:rPr lang="cs-CZ" sz="2000" b="0" dirty="0"/>
              <a:t>matice s </a:t>
            </a:r>
            <a:r>
              <a:rPr lang="cs-CZ" sz="2000" b="0" dirty="0" smtClean="0"/>
              <a:t>levými vlastními </a:t>
            </a:r>
            <a:r>
              <a:rPr lang="cs-CZ" sz="2000" b="0" dirty="0"/>
              <a:t>čísly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b="0" dirty="0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4298606"/>
              </p:ext>
            </p:extLst>
          </p:nvPr>
        </p:nvGraphicFramePr>
        <p:xfrm>
          <a:off x="455613" y="1824038"/>
          <a:ext cx="1138237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6" name="Rovnice" r:id="rId3" imgW="672840" imgH="228600" progId="Equation.3">
                  <p:embed/>
                </p:oleObj>
              </mc:Choice>
              <mc:Fallback>
                <p:oleObj name="Rovnice" r:id="rId3" imgW="67284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5613" y="1824038"/>
                        <a:ext cx="1138237" cy="387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9106421"/>
              </p:ext>
            </p:extLst>
          </p:nvPr>
        </p:nvGraphicFramePr>
        <p:xfrm>
          <a:off x="2062163" y="1844675"/>
          <a:ext cx="1031875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7" name="Rovnice" r:id="rId5" imgW="609480" imgH="164880" progId="Equation.3">
                  <p:embed/>
                </p:oleObj>
              </mc:Choice>
              <mc:Fallback>
                <p:oleObj name="Rovnice" r:id="rId5" imgW="609480" imgH="164880" progId="Equation.3">
                  <p:embed/>
                  <p:pic>
                    <p:nvPicPr>
                      <p:cNvPr id="0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2163" y="1844675"/>
                        <a:ext cx="1031875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700637"/>
              </p:ext>
            </p:extLst>
          </p:nvPr>
        </p:nvGraphicFramePr>
        <p:xfrm>
          <a:off x="4638675" y="1812925"/>
          <a:ext cx="146050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8" name="Rovnice" r:id="rId7" imgW="863280" imgH="266400" progId="Equation.3">
                  <p:embed/>
                </p:oleObj>
              </mc:Choice>
              <mc:Fallback>
                <p:oleObj name="Rovnice" r:id="rId7" imgW="863280" imgH="266400" progId="Equation.3">
                  <p:embed/>
                  <p:pic>
                    <p:nvPicPr>
                      <p:cNvPr id="0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8675" y="1812925"/>
                        <a:ext cx="1460500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9197144"/>
              </p:ext>
            </p:extLst>
          </p:nvPr>
        </p:nvGraphicFramePr>
        <p:xfrm>
          <a:off x="6156176" y="1844824"/>
          <a:ext cx="1311449" cy="365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9" name="Rovnice" r:id="rId9" imgW="774360" imgH="215640" progId="Equation.3">
                  <p:embed/>
                </p:oleObj>
              </mc:Choice>
              <mc:Fallback>
                <p:oleObj name="Rovnice" r:id="rId9" imgW="774360" imgH="215640" progId="Equation.3">
                  <p:embed/>
                  <p:pic>
                    <p:nvPicPr>
                      <p:cNvPr id="0" name="Objek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176" y="1844824"/>
                        <a:ext cx="1311449" cy="3654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ovéPole 12"/>
          <p:cNvSpPr txBox="1"/>
          <p:nvPr/>
        </p:nvSpPr>
        <p:spPr>
          <a:xfrm>
            <a:off x="539552" y="4725144"/>
            <a:ext cx="7920880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10000"/>
          </a:bodyPr>
          <a:lstStyle>
            <a:lvl1pPr marL="342900" indent="-342900" fontAlgn="base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400" b="1">
                <a:solidFill>
                  <a:srgbClr val="3F3F3F"/>
                </a:solidFill>
              </a:defRPr>
            </a:lvl1pPr>
            <a:lvl2pPr marL="742950" indent="-285750" fontAlgn="base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•"/>
              <a:defRPr sz="2200" b="1">
                <a:solidFill>
                  <a:srgbClr val="3F3F3F"/>
                </a:solidFill>
              </a:defRPr>
            </a:lvl2pPr>
            <a:lvl3pPr marL="1143000" indent="-228600" fontAlgn="base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Arial" charset="0"/>
              <a:buChar char="•"/>
              <a:defRPr sz="2000" b="1">
                <a:solidFill>
                  <a:srgbClr val="3F3F3F"/>
                </a:solidFill>
              </a:defRPr>
            </a:lvl3pPr>
            <a:lvl4pPr marL="1600200" indent="-228600" fontAlgn="base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Arial" charset="0"/>
              <a:buChar char="•"/>
              <a:defRPr b="1">
                <a:solidFill>
                  <a:srgbClr val="3F3F3F"/>
                </a:solidFill>
              </a:defRPr>
            </a:lvl4pPr>
            <a:lvl5pPr marL="2057400" indent="-228600" fontAlgn="base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Arial" charset="0"/>
              <a:buChar char="•"/>
              <a:defRPr sz="1600" b="1">
                <a:solidFill>
                  <a:srgbClr val="3F3F3F"/>
                </a:solidFill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cs-CZ" b="0" dirty="0"/>
              <a:t>Tvrzení 1: Je-li </a:t>
            </a:r>
            <a:r>
              <a:rPr lang="cs-CZ" dirty="0" smtClean="0"/>
              <a:t>A</a:t>
            </a:r>
            <a:r>
              <a:rPr lang="cs-CZ" b="0" dirty="0" smtClean="0"/>
              <a:t> </a:t>
            </a:r>
            <a:r>
              <a:rPr lang="cs-CZ" b="0" dirty="0"/>
              <a:t>symetrická, její pravé a levé vektory a vlastní čísla jsou totožné.</a:t>
            </a:r>
          </a:p>
          <a:p>
            <a:r>
              <a:rPr lang="cs-CZ" b="0" dirty="0"/>
              <a:t>Tvrzení 2: Je-li </a:t>
            </a:r>
            <a:r>
              <a:rPr lang="cs-CZ" dirty="0"/>
              <a:t>A</a:t>
            </a:r>
            <a:r>
              <a:rPr lang="cs-CZ" b="0" dirty="0"/>
              <a:t> symetrická, její vlastní čísla a vektory jsou reálné</a:t>
            </a:r>
            <a:r>
              <a:rPr lang="cs-CZ" b="0" dirty="0" smtClean="0"/>
              <a:t>.</a:t>
            </a:r>
          </a:p>
          <a:p>
            <a:r>
              <a:rPr lang="cs-CZ" b="0" dirty="0" smtClean="0"/>
              <a:t>Tvrzení 3: Je-li </a:t>
            </a:r>
            <a:r>
              <a:rPr lang="cs-CZ" dirty="0" smtClean="0"/>
              <a:t>A</a:t>
            </a:r>
            <a:r>
              <a:rPr lang="cs-CZ" b="0" dirty="0" smtClean="0"/>
              <a:t> pozitivně </a:t>
            </a:r>
            <a:r>
              <a:rPr lang="cs-CZ" b="0" dirty="0" err="1" smtClean="0"/>
              <a:t>semidefinitní</a:t>
            </a:r>
            <a:r>
              <a:rPr lang="cs-CZ" b="0" dirty="0" smtClean="0"/>
              <a:t>, jsou vlastní čísla </a:t>
            </a:r>
            <a:r>
              <a:rPr lang="cs-CZ" dirty="0" smtClean="0"/>
              <a:t>A </a:t>
            </a:r>
            <a:r>
              <a:rPr lang="cs-CZ" b="0" dirty="0" smtClean="0"/>
              <a:t>nezáporná</a:t>
            </a:r>
            <a:r>
              <a:rPr lang="cs-CZ" b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9427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Dekompozice matice dokumentů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cíle:</a:t>
            </a:r>
          </a:p>
          <a:p>
            <a:pPr lvl="1"/>
            <a:r>
              <a:rPr lang="cs-CZ" dirty="0" smtClean="0"/>
              <a:t>získat projekci dokumentů do </a:t>
            </a:r>
            <a:r>
              <a:rPr lang="cs-CZ" dirty="0" err="1" smtClean="0"/>
              <a:t>nízkodimenzionálního</a:t>
            </a:r>
            <a:r>
              <a:rPr lang="cs-CZ" dirty="0" smtClean="0"/>
              <a:t> prostoru s minimální ztrátou variability</a:t>
            </a:r>
          </a:p>
          <a:p>
            <a:pPr lvl="1"/>
            <a:r>
              <a:rPr lang="cs-CZ" dirty="0"/>
              <a:t>získat projekci </a:t>
            </a:r>
            <a:r>
              <a:rPr lang="cs-CZ" dirty="0" smtClean="0"/>
              <a:t>termů do </a:t>
            </a:r>
            <a:r>
              <a:rPr lang="cs-CZ" dirty="0" err="1"/>
              <a:t>nízkodimenzionálního</a:t>
            </a:r>
            <a:r>
              <a:rPr lang="cs-CZ" dirty="0"/>
              <a:t> prostoru s minimální ztrátou </a:t>
            </a:r>
            <a:r>
              <a:rPr lang="cs-CZ" dirty="0" smtClean="0"/>
              <a:t>variability</a:t>
            </a:r>
          </a:p>
          <a:p>
            <a:pPr lvl="1"/>
            <a:r>
              <a:rPr lang="cs-CZ" dirty="0" smtClean="0"/>
              <a:t>možnost výběru nového počtu dimenzí</a:t>
            </a:r>
          </a:p>
          <a:p>
            <a:r>
              <a:rPr lang="cs-CZ" dirty="0" smtClean="0"/>
              <a:t>postup: dekompozice matice dokumentů</a:t>
            </a:r>
          </a:p>
          <a:p>
            <a:r>
              <a:rPr lang="cs-CZ" dirty="0" smtClean="0"/>
              <a:t>nově vzniklé latentní dimenze budeme nazývat témata</a:t>
            </a:r>
          </a:p>
          <a:p>
            <a:pPr lvl="1"/>
            <a:r>
              <a:rPr lang="cs-CZ" dirty="0" smtClean="0"/>
              <a:t>zastoupení témat v dokumentu ovlivňuje zastoupení termů v dokumentu</a:t>
            </a:r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2699792" y="4685547"/>
            <a:ext cx="720080" cy="59395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d</a:t>
            </a:r>
            <a:r>
              <a:rPr lang="cs-CZ" sz="2400" b="1" baseline="-25000" dirty="0" smtClean="0"/>
              <a:t>i</a:t>
            </a:r>
            <a:endParaRPr lang="cs-CZ" sz="2400" b="1" dirty="0"/>
          </a:p>
        </p:txBody>
      </p:sp>
      <p:sp>
        <p:nvSpPr>
          <p:cNvPr id="6" name="Ovál 5"/>
          <p:cNvSpPr/>
          <p:nvPr/>
        </p:nvSpPr>
        <p:spPr>
          <a:xfrm>
            <a:off x="3671900" y="5706123"/>
            <a:ext cx="720080" cy="59395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err="1" smtClean="0"/>
              <a:t>z</a:t>
            </a:r>
            <a:r>
              <a:rPr lang="cs-CZ" sz="2400" b="1" baseline="-25000" dirty="0" err="1" smtClean="0"/>
              <a:t>k</a:t>
            </a:r>
            <a:endParaRPr lang="cs-CZ" sz="2400" b="1" dirty="0"/>
          </a:p>
        </p:txBody>
      </p:sp>
      <p:cxnSp>
        <p:nvCxnSpPr>
          <p:cNvPr id="8" name="Přímá spojnice se šipkou 7"/>
          <p:cNvCxnSpPr>
            <a:stCxn id="4" idx="6"/>
            <a:endCxn id="29" idx="2"/>
          </p:cNvCxnSpPr>
          <p:nvPr/>
        </p:nvCxnSpPr>
        <p:spPr>
          <a:xfrm>
            <a:off x="3419872" y="4982526"/>
            <a:ext cx="1224136" cy="11309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stCxn id="29" idx="3"/>
            <a:endCxn id="6" idx="7"/>
          </p:cNvCxnSpPr>
          <p:nvPr/>
        </p:nvCxnSpPr>
        <p:spPr>
          <a:xfrm flipH="1">
            <a:off x="4286527" y="5203830"/>
            <a:ext cx="462934" cy="589276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stCxn id="6" idx="1"/>
            <a:endCxn id="4" idx="5"/>
          </p:cNvCxnSpPr>
          <p:nvPr/>
        </p:nvCxnSpPr>
        <p:spPr>
          <a:xfrm flipH="1" flipV="1">
            <a:off x="3314419" y="5192521"/>
            <a:ext cx="462934" cy="600585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ál 28"/>
          <p:cNvSpPr/>
          <p:nvPr/>
        </p:nvSpPr>
        <p:spPr>
          <a:xfrm>
            <a:off x="4644008" y="4696856"/>
            <a:ext cx="720080" cy="59395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err="1" smtClean="0"/>
              <a:t>w</a:t>
            </a:r>
            <a:r>
              <a:rPr lang="cs-CZ" sz="2400" b="1" baseline="-25000" dirty="0" err="1" smtClean="0"/>
              <a:t>j</a:t>
            </a:r>
            <a:endParaRPr lang="cs-CZ" sz="2400" b="1" dirty="0"/>
          </a:p>
        </p:txBody>
      </p:sp>
      <p:cxnSp>
        <p:nvCxnSpPr>
          <p:cNvPr id="39" name="Přímá spojnice 38"/>
          <p:cNvCxnSpPr/>
          <p:nvPr/>
        </p:nvCxnSpPr>
        <p:spPr>
          <a:xfrm>
            <a:off x="1763688" y="5498468"/>
            <a:ext cx="554461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/>
          <p:nvPr/>
        </p:nvSpPr>
        <p:spPr>
          <a:xfrm>
            <a:off x="6084167" y="5094838"/>
            <a:ext cx="1279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pozorované</a:t>
            </a:r>
            <a:endParaRPr lang="cs-CZ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6270179" y="5492813"/>
            <a:ext cx="90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latentní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499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0" dirty="0" smtClean="0"/>
              <a:t>požadovaná dekompozice</a:t>
            </a:r>
          </a:p>
          <a:p>
            <a:endParaRPr lang="cs-CZ" b="0" dirty="0" smtClean="0"/>
          </a:p>
          <a:p>
            <a:r>
              <a:rPr lang="cs-CZ" b="0" dirty="0" smtClean="0"/>
              <a:t>požadované vlastnosti</a:t>
            </a:r>
          </a:p>
          <a:p>
            <a:endParaRPr lang="cs-CZ" b="0" dirty="0" smtClean="0"/>
          </a:p>
          <a:p>
            <a:r>
              <a:rPr lang="cs-CZ" b="0" dirty="0" smtClean="0"/>
              <a:t>matice</a:t>
            </a:r>
          </a:p>
          <a:p>
            <a:pPr lvl="1"/>
            <a:r>
              <a:rPr lang="cs-CZ" dirty="0" smtClean="0"/>
              <a:t>D</a:t>
            </a:r>
            <a:r>
              <a:rPr lang="cs-CZ" b="0" dirty="0" smtClean="0"/>
              <a:t>…matice dokumenty x termy (</a:t>
            </a:r>
            <a:r>
              <a:rPr lang="cs-CZ" b="0" i="1" dirty="0" err="1" smtClean="0"/>
              <a:t>N</a:t>
            </a:r>
            <a:r>
              <a:rPr lang="cs-CZ" b="0" dirty="0" err="1" smtClean="0"/>
              <a:t>x</a:t>
            </a:r>
            <a:r>
              <a:rPr lang="cs-CZ" b="0" i="1" dirty="0" err="1" smtClean="0"/>
              <a:t>M</a:t>
            </a:r>
            <a:r>
              <a:rPr lang="cs-CZ" b="0" dirty="0" smtClean="0"/>
              <a:t>)</a:t>
            </a:r>
          </a:p>
          <a:p>
            <a:pPr lvl="1"/>
            <a:r>
              <a:rPr lang="cs-CZ" dirty="0" smtClean="0"/>
              <a:t>P</a:t>
            </a:r>
            <a:r>
              <a:rPr lang="cs-CZ" b="0" dirty="0" smtClean="0"/>
              <a:t>…matice dokumenty x témata (</a:t>
            </a:r>
            <a:r>
              <a:rPr lang="cs-CZ" b="0" i="1" dirty="0" err="1" smtClean="0"/>
              <a:t>N</a:t>
            </a:r>
            <a:r>
              <a:rPr lang="cs-CZ" b="0" dirty="0" err="1" smtClean="0"/>
              <a:t>x</a:t>
            </a:r>
            <a:r>
              <a:rPr lang="cs-CZ" b="0" i="1" dirty="0" err="1" smtClean="0"/>
              <a:t>K</a:t>
            </a:r>
            <a:r>
              <a:rPr lang="cs-CZ" b="0" dirty="0" smtClean="0"/>
              <a:t>)</a:t>
            </a:r>
          </a:p>
          <a:p>
            <a:pPr lvl="1"/>
            <a:r>
              <a:rPr lang="cs-CZ" dirty="0" smtClean="0"/>
              <a:t>Q</a:t>
            </a:r>
            <a:r>
              <a:rPr lang="cs-CZ" b="0" dirty="0" smtClean="0"/>
              <a:t>…matice termy x témata (</a:t>
            </a:r>
            <a:r>
              <a:rPr lang="cs-CZ" b="0" i="1" dirty="0" err="1" smtClean="0"/>
              <a:t>M</a:t>
            </a:r>
            <a:r>
              <a:rPr lang="cs-CZ" b="0" dirty="0" err="1" smtClean="0"/>
              <a:t>x</a:t>
            </a:r>
            <a:r>
              <a:rPr lang="cs-CZ" b="0" i="1" dirty="0" err="1" smtClean="0"/>
              <a:t>K</a:t>
            </a:r>
            <a:r>
              <a:rPr lang="cs-CZ" b="0" dirty="0" smtClean="0"/>
              <a:t>)</a:t>
            </a:r>
          </a:p>
          <a:p>
            <a:pPr lvl="1"/>
            <a:r>
              <a:rPr lang="cs-CZ" dirty="0" smtClean="0"/>
              <a:t>Λ</a:t>
            </a:r>
            <a:r>
              <a:rPr lang="cs-CZ" b="0" dirty="0" smtClean="0"/>
              <a:t>…diagonální matice důležitostí témat (</a:t>
            </a:r>
            <a:r>
              <a:rPr lang="cs-CZ" b="0" i="1" dirty="0" err="1" smtClean="0"/>
              <a:t>K</a:t>
            </a:r>
            <a:r>
              <a:rPr lang="cs-CZ" b="0" dirty="0" err="1" smtClean="0"/>
              <a:t>x</a:t>
            </a:r>
            <a:r>
              <a:rPr lang="cs-CZ" b="0" i="1" dirty="0" err="1" smtClean="0"/>
              <a:t>K</a:t>
            </a:r>
            <a:r>
              <a:rPr lang="cs-CZ" b="0" dirty="0" smtClean="0"/>
              <a:t>)</a:t>
            </a:r>
          </a:p>
          <a:p>
            <a:r>
              <a:rPr lang="cs-CZ" b="0" dirty="0" smtClean="0"/>
              <a:t>témata</a:t>
            </a:r>
          </a:p>
          <a:p>
            <a:pPr lvl="1"/>
            <a:r>
              <a:rPr lang="cs-CZ" b="0" i="1" dirty="0" smtClean="0"/>
              <a:t>z</a:t>
            </a:r>
            <a:r>
              <a:rPr lang="cs-CZ" b="0" dirty="0" smtClean="0"/>
              <a:t>…téma</a:t>
            </a:r>
            <a:endParaRPr lang="cs-CZ" b="0" dirty="0"/>
          </a:p>
          <a:p>
            <a:pPr marL="1143000" lvl="3" indent="-285750"/>
            <a:r>
              <a:rPr lang="cs-CZ" b="0" i="1" dirty="0" err="1"/>
              <a:t>z</a:t>
            </a:r>
            <a:r>
              <a:rPr lang="cs-CZ" b="0" i="1" baseline="-25000" dirty="0" err="1"/>
              <a:t>k</a:t>
            </a:r>
            <a:r>
              <a:rPr lang="cs-CZ" b="0" dirty="0"/>
              <a:t>, </a:t>
            </a:r>
            <a:r>
              <a:rPr lang="cs-CZ" b="0" i="1" dirty="0"/>
              <a:t>k</a:t>
            </a:r>
            <a:r>
              <a:rPr lang="cs-CZ" b="0" dirty="0"/>
              <a:t>∈{1,2,…</a:t>
            </a:r>
            <a:r>
              <a:rPr lang="cs-CZ" b="0" i="1" dirty="0"/>
              <a:t>K</a:t>
            </a:r>
            <a:r>
              <a:rPr lang="cs-CZ" b="0" dirty="0"/>
              <a:t>}</a:t>
            </a:r>
          </a:p>
          <a:p>
            <a:pPr marL="1143000" lvl="3" indent="-285750"/>
            <a:r>
              <a:rPr lang="cs-CZ" b="0" i="1" dirty="0"/>
              <a:t>K</a:t>
            </a:r>
            <a:r>
              <a:rPr lang="cs-CZ" b="0" dirty="0"/>
              <a:t>…počet latentních témat</a:t>
            </a:r>
          </a:p>
          <a:p>
            <a:pPr marL="742950" lvl="2" indent="-342900"/>
            <a:r>
              <a:rPr lang="cs-CZ" b="0" i="1" dirty="0" smtClean="0"/>
              <a:t>K</a:t>
            </a:r>
            <a:r>
              <a:rPr lang="cs-CZ" b="0" dirty="0" smtClean="0"/>
              <a:t> je dáno hodností matice dokumentů</a:t>
            </a:r>
          </a:p>
          <a:p>
            <a:pPr marL="342900" lvl="1" indent="-342900"/>
            <a:r>
              <a:rPr lang="cs-CZ" b="0" dirty="0"/>
              <a:t>redukce </a:t>
            </a:r>
            <a:r>
              <a:rPr lang="cs-CZ" b="0" dirty="0" err="1"/>
              <a:t>dimenzionality</a:t>
            </a:r>
            <a:endParaRPr lang="cs-CZ" b="0" dirty="0"/>
          </a:p>
          <a:p>
            <a:pPr marL="742950" lvl="2" indent="-342900"/>
            <a:r>
              <a:rPr lang="cs-CZ" b="0" dirty="0" smtClean="0"/>
              <a:t>snížení počtu latentních témat </a:t>
            </a:r>
            <a:r>
              <a:rPr lang="cs-CZ" b="0" i="1" dirty="0" smtClean="0"/>
              <a:t>K</a:t>
            </a:r>
          </a:p>
          <a:p>
            <a:pPr marL="742950" lvl="2" indent="-342900"/>
            <a:r>
              <a:rPr lang="cs-CZ" b="0" dirty="0" smtClean="0"/>
              <a:t>výběr jen nejdůležitějších témat</a:t>
            </a:r>
          </a:p>
          <a:p>
            <a:pPr marL="1143000" lvl="3" indent="-285750"/>
            <a:r>
              <a:rPr lang="cs-CZ" b="0" dirty="0" smtClean="0"/>
              <a:t>podle důležitosti témat z matice </a:t>
            </a:r>
            <a:r>
              <a:rPr lang="cs-CZ" dirty="0"/>
              <a:t>Λ</a:t>
            </a:r>
            <a:endParaRPr lang="cs-CZ" dirty="0" smtClean="0"/>
          </a:p>
          <a:p>
            <a:pPr marL="1143000" lvl="3" indent="-285750"/>
            <a:r>
              <a:rPr lang="cs-CZ" b="0" dirty="0" smtClean="0"/>
              <a:t>minimální redukce variability</a:t>
            </a:r>
            <a:endParaRPr lang="cs-CZ" b="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Dekompozice matice dokumentů</a:t>
            </a:r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9184088"/>
              </p:ext>
            </p:extLst>
          </p:nvPr>
        </p:nvGraphicFramePr>
        <p:xfrm>
          <a:off x="6647710" y="1124744"/>
          <a:ext cx="1599830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0" name="Rovnice" r:id="rId3" imgW="698400" imgH="215640" progId="Equation.3">
                  <p:embed/>
                </p:oleObj>
              </mc:Choice>
              <mc:Fallback>
                <p:oleObj name="Rovnice" r:id="rId3" imgW="698400" imgH="215640" progId="Equation.3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7710" y="1124744"/>
                        <a:ext cx="1599830" cy="504056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0836249"/>
              </p:ext>
            </p:extLst>
          </p:nvPr>
        </p:nvGraphicFramePr>
        <p:xfrm>
          <a:off x="6660232" y="1988840"/>
          <a:ext cx="754370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1" name="Rovnice" r:id="rId5" imgW="520474" imgH="190417" progId="Equation.3">
                  <p:embed/>
                </p:oleObj>
              </mc:Choice>
              <mc:Fallback>
                <p:oleObj name="Rovnice" r:id="rId5" imgW="520474" imgH="190417" progId="Equation.3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0232" y="1988840"/>
                        <a:ext cx="754370" cy="2880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4778292"/>
              </p:ext>
            </p:extLst>
          </p:nvPr>
        </p:nvGraphicFramePr>
        <p:xfrm>
          <a:off x="7596336" y="1988840"/>
          <a:ext cx="809234" cy="315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2" name="Rovnice" r:id="rId7" imgW="558558" imgH="215806" progId="Equation.3">
                  <p:embed/>
                </p:oleObj>
              </mc:Choice>
              <mc:Fallback>
                <p:oleObj name="Rovnice" r:id="rId7" imgW="558558" imgH="215806" progId="Equation.3">
                  <p:embed/>
                  <p:pic>
                    <p:nvPicPr>
                      <p:cNvPr id="0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336" y="1988840"/>
                        <a:ext cx="809234" cy="3154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3680097"/>
              </p:ext>
            </p:extLst>
          </p:nvPr>
        </p:nvGraphicFramePr>
        <p:xfrm>
          <a:off x="7020272" y="4149080"/>
          <a:ext cx="1083889" cy="2879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3" name="Rovnice" r:id="rId9" imgW="812520" imgH="215640" progId="Equation.3">
                  <p:embed/>
                </p:oleObj>
              </mc:Choice>
              <mc:Fallback>
                <p:oleObj name="Rovnice" r:id="rId9" imgW="8125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020272" y="4149080"/>
                        <a:ext cx="1083889" cy="2879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3588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šablona_2014">
  <a:themeElements>
    <a:clrScheme name="Acrea">
      <a:dk1>
        <a:srgbClr val="262626"/>
      </a:dk1>
      <a:lt1>
        <a:sysClr val="window" lastClr="FFFFFF"/>
      </a:lt1>
      <a:dk2>
        <a:srgbClr val="262626"/>
      </a:dk2>
      <a:lt2>
        <a:srgbClr val="FFFFFF"/>
      </a:lt2>
      <a:accent1>
        <a:srgbClr val="FF8021"/>
      </a:accent1>
      <a:accent2>
        <a:srgbClr val="821908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FF8021"/>
      </a:hlink>
      <a:folHlink>
        <a:srgbClr val="821908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Šablona_2014</Template>
  <TotalTime>2208</TotalTime>
  <Words>2614</Words>
  <Application>Microsoft Office PowerPoint</Application>
  <PresentationFormat>Předvádění na obrazovce (4:3)</PresentationFormat>
  <Paragraphs>536</Paragraphs>
  <Slides>44</Slides>
  <Notes>5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6" baseType="lpstr">
      <vt:lpstr>Prezentace_šablona_2014</vt:lpstr>
      <vt:lpstr>Rovnice</vt:lpstr>
      <vt:lpstr>Modelování skrytých témat</vt:lpstr>
      <vt:lpstr>Agenda</vt:lpstr>
      <vt:lpstr>Motivace</vt:lpstr>
      <vt:lpstr>Matice dokumentů</vt:lpstr>
      <vt:lpstr>Matice dokumentů</vt:lpstr>
      <vt:lpstr>Rozklad matice dokumentů</vt:lpstr>
      <vt:lpstr>Výlet do lineární algebry</vt:lpstr>
      <vt:lpstr>Dekompozice matice dokumentů</vt:lpstr>
      <vt:lpstr>Dekompozice matice dokumentů</vt:lpstr>
      <vt:lpstr>Singulární dekompozice</vt:lpstr>
      <vt:lpstr>Latentní sémantické indexování</vt:lpstr>
      <vt:lpstr>Nezáporná faktorizace matice dokumentů</vt:lpstr>
      <vt:lpstr>Generativní model matice dokumentů</vt:lpstr>
      <vt:lpstr>Výlet do teorie pravděpodobnosti</vt:lpstr>
      <vt:lpstr>Pravděpodobnostní latentní sémantické indexování</vt:lpstr>
      <vt:lpstr>Formální záznam modelu pLSI</vt:lpstr>
      <vt:lpstr>Alternativní generativní proces pro pLSI</vt:lpstr>
      <vt:lpstr>Formální záznam alternativního generativního procesu pLSI</vt:lpstr>
      <vt:lpstr>Souvislost mezi LSI a pLSI</vt:lpstr>
      <vt:lpstr>Odhad parametrů pLSI modelu</vt:lpstr>
      <vt:lpstr>Využití modelu pLSI a jeho omezení</vt:lpstr>
      <vt:lpstr>Generativní modely dokumentů</vt:lpstr>
      <vt:lpstr>1-gram model</vt:lpstr>
      <vt:lpstr>Generativní proces dokumentu ve 1-gram modelu</vt:lpstr>
      <vt:lpstr>Vlastnosti 1-gram modelu</vt:lpstr>
      <vt:lpstr>model směsi 1-gramů</vt:lpstr>
      <vt:lpstr>Generativní proces dokumentu ve směsi 1-gramů</vt:lpstr>
      <vt:lpstr>Formální záznam modelu dokumentu ve směsi 1-gramů</vt:lpstr>
      <vt:lpstr>Vlastnosti směsi 1-gramů</vt:lpstr>
      <vt:lpstr>Výlet do teorie pravděpodobnosti</vt:lpstr>
      <vt:lpstr>Výlet do teorie pravděpodobnosti</vt:lpstr>
      <vt:lpstr>Latentní Dirichletova alokace</vt:lpstr>
      <vt:lpstr>Generativní proces dokumentu v LDA</vt:lpstr>
      <vt:lpstr>Formální záznam modelu dokumentu v LDA</vt:lpstr>
      <vt:lpstr>Odhad parametrů LDA modelu</vt:lpstr>
      <vt:lpstr>Vlastnosti LDA modelu</vt:lpstr>
      <vt:lpstr>Modifikace LDA modelu</vt:lpstr>
      <vt:lpstr>Příklad modifikace LDA: korelovaná témata</vt:lpstr>
      <vt:lpstr>Praktická ukázka LDA</vt:lpstr>
      <vt:lpstr>Kolona na zpracování kolekce dokumentů</vt:lpstr>
      <vt:lpstr>Parametry experimentu</vt:lpstr>
      <vt:lpstr>Zpracování dokumentu kolonou</vt:lpstr>
      <vt:lpstr>Nejpodobnější dokumenty z kolekce: kosinová podobnost</vt:lpstr>
      <vt:lpstr>Děkuji za pozornost.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Modelování skrytých témat</dc:title>
  <dc:creator>Háva Ondřej</dc:creator>
  <cp:lastModifiedBy>Háva Ondřej</cp:lastModifiedBy>
  <cp:revision>163</cp:revision>
  <dcterms:created xsi:type="dcterms:W3CDTF">2015-10-12T20:09:32Z</dcterms:created>
  <dcterms:modified xsi:type="dcterms:W3CDTF">2015-10-22T04:35:43Z</dcterms:modified>
</cp:coreProperties>
</file>