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8" r:id="rId3"/>
    <p:sldId id="257" r:id="rId4"/>
    <p:sldId id="291" r:id="rId5"/>
    <p:sldId id="259" r:id="rId6"/>
    <p:sldId id="260" r:id="rId7"/>
    <p:sldId id="261" r:id="rId8"/>
    <p:sldId id="292" r:id="rId9"/>
    <p:sldId id="266" r:id="rId10"/>
    <p:sldId id="268" r:id="rId11"/>
    <p:sldId id="269" r:id="rId12"/>
    <p:sldId id="274" r:id="rId13"/>
    <p:sldId id="271" r:id="rId14"/>
    <p:sldId id="272" r:id="rId15"/>
    <p:sldId id="273" r:id="rId16"/>
    <p:sldId id="275" r:id="rId17"/>
    <p:sldId id="276" r:id="rId18"/>
    <p:sldId id="277" r:id="rId19"/>
    <p:sldId id="279" r:id="rId20"/>
    <p:sldId id="278" r:id="rId21"/>
    <p:sldId id="281" r:id="rId22"/>
    <p:sldId id="280" r:id="rId23"/>
    <p:sldId id="282" r:id="rId24"/>
    <p:sldId id="283" r:id="rId25"/>
    <p:sldId id="293" r:id="rId26"/>
    <p:sldId id="294" r:id="rId27"/>
    <p:sldId id="297" r:id="rId28"/>
    <p:sldId id="284" r:id="rId29"/>
    <p:sldId id="285" r:id="rId30"/>
    <p:sldId id="289" r:id="rId31"/>
    <p:sldId id="295" r:id="rId32"/>
    <p:sldId id="296" r:id="rId33"/>
    <p:sldId id="287" r:id="rId34"/>
    <p:sldId id="288" r:id="rId35"/>
    <p:sldId id="264" r:id="rId36"/>
    <p:sldId id="290" r:id="rId37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D6947-DC3F-4813-8CD3-74A1F7095406}" type="datetimeFigureOut">
              <a:rPr lang="cs-CZ" smtClean="0"/>
              <a:pPr/>
              <a:t>8.11.2012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2A572-B074-4260-A3AC-F4D84CC4548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27023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264FEE3-11A3-4092-BBF2-EA2FB89FF138}" type="datetimeFigureOut">
              <a:rPr lang="cs-CZ" smtClean="0"/>
              <a:pPr/>
              <a:t>8.11.2012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F246096-F4DE-410B-BD38-56E4DA5800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3064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DD1167-4E93-4F43-A032-A4F9B7DEA19A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50ED-5F7D-43BF-A282-51923E9771CB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14633-C4EB-4B71-8B85-AA8F2D465ABD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709120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Kliknutím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>
          <a:xfrm rot="5400000">
            <a:off x="1223626" y="5625246"/>
            <a:ext cx="360043" cy="1872208"/>
          </a:xfrm>
        </p:spPr>
        <p:txBody>
          <a:bodyPr vert="vert270" rtlCol="0"/>
          <a:lstStyle>
            <a:lvl1pPr algn="l">
              <a:defRPr/>
            </a:lvl1pPr>
          </a:lstStyle>
          <a:p>
            <a:fld id="{5912CEE9-0ED8-4C15-8941-0E856B5AB383}" type="datetime1">
              <a:rPr lang="cs-CZ" smtClean="0"/>
              <a:pPr/>
              <a:t>8.11.2012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>
          <a:xfrm rot="5400000">
            <a:off x="5040052" y="3825044"/>
            <a:ext cx="360040" cy="5472608"/>
          </a:xfrm>
        </p:spPr>
        <p:txBody>
          <a:bodyPr vert="vert270" rtlCol="0"/>
          <a:lstStyle>
            <a:lvl1pPr algn="r">
              <a:defRPr/>
            </a:lvl1pPr>
          </a:lstStyle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B61D593-34BB-4012-BA10-89F44100EBA2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38FC3-71CF-4109-BA35-0A6421DE08FF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CB32F-5DA6-4431-AC5D-A1DFE4851DC4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26756FB-C0F3-45DA-BD14-865B98FF8045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891D5-3139-44B0-998C-615270535A92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84982B6-2366-4985-81B4-7C5E8083FEEC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C6DB08-11BC-47C0-B564-FFAA149B51F0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F7BA3D-CE4F-4EA3-AB7B-5946D34034D8}" type="datetime1">
              <a:rPr lang="cs-CZ" smtClean="0"/>
              <a:pPr/>
              <a:t>8.11.2012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Plánování v Praxi. Martin Černý.</a:t>
            </a: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63A7B3-12D2-4DBC-BA06-1E88FA5891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igamedev.com/open/editorial/2010-retrospectiv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planning4j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europa-pso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Plánování v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 co tomu říkají počítačové hry?</a:t>
            </a:r>
          </a:p>
          <a:p>
            <a:endParaRPr lang="cs-CZ" dirty="0" smtClean="0"/>
          </a:p>
          <a:p>
            <a:pPr algn="r"/>
            <a:r>
              <a:rPr lang="cs-CZ" dirty="0" smtClean="0"/>
              <a:t>Martin Černý</a:t>
            </a:r>
          </a:p>
          <a:p>
            <a:pPr algn="r"/>
            <a:r>
              <a:rPr lang="cs-CZ" dirty="0" err="1" smtClean="0"/>
              <a:t>cerny.m</a:t>
            </a:r>
            <a:r>
              <a:rPr lang="en-US" dirty="0" smtClean="0"/>
              <a:t>@gmail.com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766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Pamatujte, že jsme stále v PSPACE!</a:t>
            </a:r>
          </a:p>
          <a:p>
            <a:r>
              <a:rPr lang="cs-CZ" dirty="0" smtClean="0"/>
              <a:t>IPC – limit 30min</a:t>
            </a:r>
          </a:p>
          <a:p>
            <a:r>
              <a:rPr lang="cs-CZ" dirty="0" smtClean="0"/>
              <a:t>Hry mohou poskytnout pouze zlomky vteřiny</a:t>
            </a:r>
          </a:p>
          <a:p>
            <a:r>
              <a:rPr lang="cs-CZ" dirty="0" smtClean="0"/>
              <a:t>Do vteřiny současné STRIPS plánovače </a:t>
            </a:r>
            <a:r>
              <a:rPr lang="cs-CZ" dirty="0" err="1" smtClean="0"/>
              <a:t>uplánují</a:t>
            </a:r>
            <a:r>
              <a:rPr lang="cs-CZ" dirty="0" smtClean="0"/>
              <a:t> řádově stovky predikátů a akcí (ale musí mít celé jádro)</a:t>
            </a:r>
          </a:p>
          <a:p>
            <a:r>
              <a:rPr lang="cs-CZ" dirty="0" err="1" smtClean="0"/>
              <a:t>Anytime</a:t>
            </a:r>
            <a:r>
              <a:rPr lang="cs-CZ" dirty="0" smtClean="0"/>
              <a:t> plánování</a:t>
            </a:r>
          </a:p>
          <a:p>
            <a:pPr lvl="1"/>
            <a:r>
              <a:rPr lang="cs-CZ" dirty="0" smtClean="0"/>
              <a:t>Ale jak to dělat?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 reálném světě</a:t>
            </a:r>
            <a:br>
              <a:rPr lang="cs-CZ" dirty="0"/>
            </a:br>
            <a:r>
              <a:rPr lang="cs-CZ" sz="2400" dirty="0" smtClean="0"/>
              <a:t>Rychlost 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022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 plánovat/přeplánovat?</a:t>
            </a:r>
          </a:p>
          <a:p>
            <a:pPr lvl="1"/>
            <a:r>
              <a:rPr lang="cs-CZ" dirty="0" smtClean="0"/>
              <a:t>Oportunismus </a:t>
            </a:r>
          </a:p>
          <a:p>
            <a:r>
              <a:rPr lang="cs-CZ" dirty="0" smtClean="0"/>
              <a:t>Kolik času na to mám?</a:t>
            </a:r>
          </a:p>
          <a:p>
            <a:r>
              <a:rPr lang="cs-CZ" dirty="0" smtClean="0"/>
              <a:t>Kdy skončit s plánováním?</a:t>
            </a:r>
          </a:p>
          <a:p>
            <a:pPr lvl="1"/>
            <a:r>
              <a:rPr lang="cs-CZ" dirty="0" smtClean="0"/>
              <a:t>Většinou nepotřebuji optimální plány</a:t>
            </a:r>
          </a:p>
          <a:p>
            <a:r>
              <a:rPr lang="cs-CZ" dirty="0" err="1" smtClean="0"/>
              <a:t>Commitment</a:t>
            </a:r>
            <a:endParaRPr lang="cs-CZ" dirty="0" smtClean="0"/>
          </a:p>
          <a:p>
            <a:r>
              <a:rPr lang="cs-CZ" dirty="0" smtClean="0"/>
              <a:t>Vyžaduje těsnou integraci plánovače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 reálném světě</a:t>
            </a:r>
            <a:br>
              <a:rPr lang="cs-CZ" dirty="0" smtClean="0"/>
            </a:br>
            <a:r>
              <a:rPr lang="cs-CZ" sz="2400" dirty="0" smtClean="0"/>
              <a:t>Rozhodování o 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4430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Reaktivní techniky stále převládají</a:t>
            </a:r>
          </a:p>
          <a:p>
            <a:pPr lvl="1"/>
            <a:r>
              <a:rPr lang="cs-CZ" dirty="0" smtClean="0"/>
              <a:t>FSM</a:t>
            </a:r>
          </a:p>
          <a:p>
            <a:pPr lvl="1"/>
            <a:r>
              <a:rPr lang="cs-CZ" dirty="0" err="1" smtClean="0"/>
              <a:t>Hierarchical</a:t>
            </a:r>
            <a:r>
              <a:rPr lang="cs-CZ" dirty="0" smtClean="0"/>
              <a:t> </a:t>
            </a:r>
            <a:r>
              <a:rPr lang="cs-CZ" dirty="0" err="1" smtClean="0"/>
              <a:t>FSMs</a:t>
            </a:r>
            <a:endParaRPr lang="cs-CZ" dirty="0" smtClean="0"/>
          </a:p>
          <a:p>
            <a:pPr lvl="1"/>
            <a:r>
              <a:rPr lang="cs-CZ" dirty="0" err="1" smtClean="0"/>
              <a:t>Behaviour</a:t>
            </a:r>
            <a:r>
              <a:rPr lang="cs-CZ" dirty="0" smtClean="0"/>
              <a:t> </a:t>
            </a:r>
            <a:r>
              <a:rPr lang="cs-CZ" dirty="0" err="1" smtClean="0"/>
              <a:t>trees</a:t>
            </a:r>
            <a:endParaRPr lang="cs-CZ" dirty="0" smtClean="0"/>
          </a:p>
          <a:p>
            <a:r>
              <a:rPr lang="cs-CZ" dirty="0" smtClean="0"/>
              <a:t>Na určité úrovni abstrakce jsou reaktivní techniky nezbytné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 reálném světě</a:t>
            </a:r>
            <a:r>
              <a:rPr lang="cs-CZ" dirty="0"/>
              <a:t/>
            </a:r>
            <a:br>
              <a:rPr lang="cs-CZ" dirty="0"/>
            </a:br>
            <a:r>
              <a:rPr lang="cs-CZ" sz="3200" dirty="0" smtClean="0"/>
              <a:t>Co se používá ve hrách?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339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Goal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planning</a:t>
            </a:r>
            <a:endParaRPr lang="cs-CZ" dirty="0" smtClean="0"/>
          </a:p>
          <a:p>
            <a:r>
              <a:rPr lang="cs-CZ" dirty="0" err="1" smtClean="0"/>
              <a:t>Jeff</a:t>
            </a:r>
            <a:r>
              <a:rPr lang="cs-CZ" dirty="0" smtClean="0"/>
              <a:t> </a:t>
            </a:r>
            <a:r>
              <a:rPr lang="cs-CZ" dirty="0" err="1" smtClean="0"/>
              <a:t>Orkin</a:t>
            </a:r>
            <a:r>
              <a:rPr lang="cs-CZ" dirty="0" smtClean="0"/>
              <a:t>, hra F.E.A.R. (2005)</a:t>
            </a:r>
          </a:p>
          <a:p>
            <a:r>
              <a:rPr lang="cs-CZ" dirty="0" smtClean="0"/>
              <a:t>Jediný popsaný plánovací systém v hrách</a:t>
            </a:r>
          </a:p>
          <a:p>
            <a:pPr lvl="1"/>
            <a:r>
              <a:rPr lang="cs-CZ" dirty="0" smtClean="0"/>
              <a:t>Použit pak i v dalších hrách</a:t>
            </a:r>
          </a:p>
          <a:p>
            <a:pPr lvl="2"/>
            <a:r>
              <a:rPr lang="cs-CZ" dirty="0"/>
              <a:t>S.T.A.L.K.E.R.: </a:t>
            </a:r>
            <a:r>
              <a:rPr lang="cs-CZ" dirty="0" err="1"/>
              <a:t>Shadow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Chernobyl</a:t>
            </a:r>
            <a:endParaRPr lang="cs-CZ" dirty="0" smtClean="0"/>
          </a:p>
          <a:p>
            <a:pPr lvl="2"/>
            <a:r>
              <a:rPr lang="cs-CZ" dirty="0" err="1" smtClean="0"/>
              <a:t>Fallout</a:t>
            </a:r>
            <a:r>
              <a:rPr lang="cs-CZ" dirty="0" smtClean="0"/>
              <a:t> 3</a:t>
            </a:r>
          </a:p>
          <a:p>
            <a:pPr lvl="2"/>
            <a:r>
              <a:rPr lang="cs-CZ" dirty="0" smtClean="0"/>
              <a:t>Deus Ex</a:t>
            </a:r>
          </a:p>
          <a:p>
            <a:pPr lvl="2"/>
            <a:r>
              <a:rPr lang="cs-CZ" dirty="0" smtClean="0"/>
              <a:t>…</a:t>
            </a:r>
          </a:p>
          <a:p>
            <a:r>
              <a:rPr lang="cs-CZ" dirty="0" smtClean="0"/>
              <a:t>Pozitivní přijetí od hráčů</a:t>
            </a:r>
          </a:p>
          <a:p>
            <a:r>
              <a:rPr lang="cs-CZ" dirty="0" smtClean="0"/>
              <a:t>Odvozen od STRIPS</a:t>
            </a:r>
          </a:p>
          <a:p>
            <a:r>
              <a:rPr lang="en-GB" dirty="0"/>
              <a:t>http://web.media.mit.edu/~jorkin/goap.html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GOAP</a:t>
            </a:r>
            <a:br>
              <a:rPr lang="cs-CZ" dirty="0" smtClean="0"/>
            </a:b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08218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Reprezentace světa pomocí stavových proměnných</a:t>
            </a:r>
          </a:p>
          <a:p>
            <a:pPr lvl="1"/>
            <a:r>
              <a:rPr lang="cs-CZ" dirty="0" smtClean="0"/>
              <a:t>Trochu jako v CSP formulaci</a:t>
            </a:r>
          </a:p>
          <a:p>
            <a:pPr lvl="1"/>
            <a:r>
              <a:rPr lang="cs-CZ" dirty="0" smtClean="0"/>
              <a:t>Proměnné mohou přímo odkazovat na herní objekty</a:t>
            </a:r>
          </a:p>
          <a:p>
            <a:r>
              <a:rPr lang="cs-CZ" dirty="0"/>
              <a:t>Procedurální </a:t>
            </a:r>
            <a:r>
              <a:rPr lang="cs-CZ" dirty="0" smtClean="0"/>
              <a:t>předpoklady a efekty</a:t>
            </a:r>
            <a:endParaRPr lang="cs-CZ" dirty="0"/>
          </a:p>
          <a:p>
            <a:r>
              <a:rPr lang="cs-CZ" dirty="0" smtClean="0"/>
              <a:t>Ceny akcí</a:t>
            </a:r>
          </a:p>
          <a:p>
            <a:r>
              <a:rPr lang="cs-CZ" dirty="0" smtClean="0"/>
              <a:t>A*</a:t>
            </a:r>
          </a:p>
          <a:p>
            <a:r>
              <a:rPr lang="cs-CZ" dirty="0" smtClean="0"/>
              <a:t>Samostatný systém pro výběr cílů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GOAP</a:t>
            </a:r>
            <a:br>
              <a:rPr lang="cs-CZ" dirty="0"/>
            </a:br>
            <a:r>
              <a:rPr lang="cs-CZ" sz="2400" dirty="0" smtClean="0"/>
              <a:t>Jak to funguje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44790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Výhody</a:t>
            </a:r>
          </a:p>
          <a:p>
            <a:pPr lvl="1"/>
            <a:r>
              <a:rPr lang="cs-CZ" dirty="0" smtClean="0"/>
              <a:t>Chytřejší AI</a:t>
            </a:r>
          </a:p>
          <a:p>
            <a:pPr lvl="1"/>
            <a:r>
              <a:rPr lang="cs-CZ" dirty="0" smtClean="0"/>
              <a:t>Oddělení akcí od cílů a akcí od jejich implementace</a:t>
            </a:r>
          </a:p>
          <a:p>
            <a:pPr lvl="1"/>
            <a:r>
              <a:rPr lang="cs-CZ" dirty="0" smtClean="0"/>
              <a:t>Lepší udržovatelnost vůči FSM</a:t>
            </a:r>
          </a:p>
          <a:p>
            <a:r>
              <a:rPr lang="cs-CZ" dirty="0" smtClean="0"/>
              <a:t>Nevýhody</a:t>
            </a:r>
          </a:p>
          <a:p>
            <a:pPr lvl="1"/>
            <a:r>
              <a:rPr lang="cs-CZ" dirty="0" smtClean="0"/>
              <a:t>Absence přímé kontroly nad jednáním agenta – problémy s laděním</a:t>
            </a:r>
          </a:p>
          <a:p>
            <a:pPr lvl="1"/>
            <a:r>
              <a:rPr lang="cs-CZ" dirty="0" smtClean="0"/>
              <a:t>Implementační komplikace a detaily</a:t>
            </a:r>
          </a:p>
          <a:p>
            <a:r>
              <a:rPr lang="cs-CZ" dirty="0" smtClean="0"/>
              <a:t>Údajně ho vývojáři her zase opouští ve prospěch HTN případně se vrací k reaktivním </a:t>
            </a:r>
            <a:r>
              <a:rPr lang="cs-CZ" dirty="0" err="1" smtClean="0"/>
              <a:t>Behaviour</a:t>
            </a:r>
            <a:r>
              <a:rPr lang="cs-CZ" dirty="0" smtClean="0"/>
              <a:t> </a:t>
            </a:r>
            <a:r>
              <a:rPr lang="cs-CZ" dirty="0" err="1" smtClean="0"/>
              <a:t>trees</a:t>
            </a:r>
            <a:endParaRPr lang="cs-CZ" dirty="0" smtClean="0"/>
          </a:p>
          <a:p>
            <a:pPr lvl="1"/>
            <a:r>
              <a:rPr lang="cs-CZ" dirty="0"/>
              <a:t>Více </a:t>
            </a:r>
            <a:r>
              <a:rPr lang="cs-CZ" dirty="0" smtClean="0"/>
              <a:t>viz třeba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://aigamedev.com/open/editorial/2010-retrospective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(Trend </a:t>
            </a:r>
            <a:r>
              <a:rPr lang="en-US" dirty="0" smtClean="0"/>
              <a:t>#10)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GOAP</a:t>
            </a:r>
            <a:br>
              <a:rPr lang="cs-CZ" dirty="0"/>
            </a:br>
            <a:r>
              <a:rPr lang="cs-CZ" sz="2400" dirty="0" smtClean="0"/>
              <a:t>Výhody a nevýhody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4310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Otázka zní: kdy se vyplatí plánovat a kdy je lepší být reaktivní.</a:t>
            </a:r>
          </a:p>
          <a:p>
            <a:r>
              <a:rPr lang="cs-CZ" dirty="0" smtClean="0"/>
              <a:t>Zaměřeno na dynamičnost prostředí</a:t>
            </a:r>
          </a:p>
          <a:p>
            <a:r>
              <a:rPr lang="cs-CZ" dirty="0" smtClean="0"/>
              <a:t>Klasifikace dynamičnosti – </a:t>
            </a:r>
            <a:r>
              <a:rPr lang="cs-CZ" dirty="0" err="1" smtClean="0"/>
              <a:t>delay</a:t>
            </a:r>
            <a:r>
              <a:rPr lang="cs-CZ" dirty="0" smtClean="0"/>
              <a:t>, </a:t>
            </a:r>
            <a:r>
              <a:rPr lang="cs-CZ" dirty="0" err="1" smtClean="0"/>
              <a:t>impact</a:t>
            </a:r>
            <a:r>
              <a:rPr lang="cs-CZ" dirty="0" smtClean="0"/>
              <a:t>, </a:t>
            </a:r>
            <a:r>
              <a:rPr lang="cs-CZ" dirty="0" err="1" smtClean="0"/>
              <a:t>attitude</a:t>
            </a:r>
            <a:r>
              <a:rPr lang="cs-CZ" dirty="0" smtClean="0"/>
              <a:t>: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vs. reaktivní techniky</a:t>
            </a:r>
            <a:br>
              <a:rPr lang="cs-CZ" dirty="0" smtClean="0"/>
            </a:br>
            <a:r>
              <a:rPr lang="cs-CZ" sz="2400" dirty="0" smtClean="0"/>
              <a:t>Návrh experimentu</a:t>
            </a:r>
            <a:endParaRPr lang="cs-CZ" sz="24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1183456"/>
              </p:ext>
            </p:extLst>
          </p:nvPr>
        </p:nvGraphicFramePr>
        <p:xfrm>
          <a:off x="755576" y="3338512"/>
          <a:ext cx="7272809" cy="268277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40883"/>
                <a:gridCol w="1259040"/>
                <a:gridCol w="1260521"/>
                <a:gridCol w="1312365"/>
              </a:tblGrid>
              <a:tr h="536555"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Situation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Delay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Impact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Attitude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555"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FPS shootout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0.5 - 2s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Small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Hostile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555"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Quest in a RPG, no combat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US" sz="1600" dirty="0">
                          <a:effectLst/>
                        </a:rPr>
                        <a:t>&gt; 5s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l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Medium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Balanced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555"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Getting food in The Sims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US" sz="1600" dirty="0">
                          <a:effectLst/>
                        </a:rPr>
                        <a:t>1 – 5s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Small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>
                          <a:effectLst/>
                        </a:rPr>
                        <a:t>Friendly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6555">
                <a:tc>
                  <a:txBody>
                    <a:bodyPr/>
                    <a:lstStyle/>
                    <a:p>
                      <a:pPr marL="12600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Navigating through a spaceship falling apart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US" sz="1600">
                          <a:effectLst/>
                        </a:rPr>
                        <a:t>1 – 3s 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Large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25730" algn="just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127000" algn="l"/>
                        </a:tabLst>
                      </a:pPr>
                      <a:r>
                        <a:rPr lang="en-GB" sz="1600" dirty="0">
                          <a:effectLst/>
                        </a:rPr>
                        <a:t>Hostile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470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Místnosti spojené dveřmi, tlačítka k ovládání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Interference – náhodné změny stavu dveří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vs. reaktivní techniky</a:t>
            </a:r>
            <a:br>
              <a:rPr lang="cs-CZ" dirty="0"/>
            </a:br>
            <a:r>
              <a:rPr lang="cs-CZ" sz="2400" dirty="0" smtClean="0"/>
              <a:t>Prostředí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61015" y="2060848"/>
            <a:ext cx="6265761" cy="358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21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Heuristiky</a:t>
            </a:r>
          </a:p>
          <a:p>
            <a:pPr lvl="1"/>
            <a:r>
              <a:rPr lang="cs-CZ" dirty="0" smtClean="0"/>
              <a:t>Je-li cesta k cíli, vydej se po ní (H1)</a:t>
            </a:r>
          </a:p>
          <a:p>
            <a:pPr lvl="1"/>
            <a:r>
              <a:rPr lang="cs-CZ" dirty="0" smtClean="0"/>
              <a:t>Je-li k dispozici tlačítko, které pomůže, ale </a:t>
            </a:r>
            <a:r>
              <a:rPr lang="cs-CZ" dirty="0" err="1" smtClean="0"/>
              <a:t>neubliží</a:t>
            </a:r>
            <a:r>
              <a:rPr lang="cs-CZ" dirty="0" smtClean="0"/>
              <a:t>, zmáčkni ho (H2)</a:t>
            </a:r>
          </a:p>
          <a:p>
            <a:r>
              <a:rPr lang="cs-CZ" dirty="0" smtClean="0"/>
              <a:t>Reaktivní</a:t>
            </a:r>
          </a:p>
          <a:p>
            <a:pPr lvl="1"/>
            <a:r>
              <a:rPr lang="cs-CZ" dirty="0" err="1" smtClean="0"/>
              <a:t>Inactive</a:t>
            </a:r>
            <a:r>
              <a:rPr lang="cs-CZ" dirty="0" smtClean="0"/>
              <a:t> + H1</a:t>
            </a:r>
          </a:p>
          <a:p>
            <a:pPr lvl="1"/>
            <a:r>
              <a:rPr lang="cs-CZ" dirty="0" err="1" smtClean="0"/>
              <a:t>Random</a:t>
            </a:r>
            <a:r>
              <a:rPr lang="cs-CZ" dirty="0" smtClean="0"/>
              <a:t> + H1 + H2</a:t>
            </a:r>
          </a:p>
          <a:p>
            <a:pPr lvl="1"/>
            <a:r>
              <a:rPr lang="cs-CZ" dirty="0" err="1" smtClean="0"/>
              <a:t>Greedy</a:t>
            </a:r>
            <a:r>
              <a:rPr lang="cs-CZ" dirty="0"/>
              <a:t> + H1 + H2</a:t>
            </a:r>
            <a:endParaRPr lang="cs-CZ" dirty="0" smtClean="0"/>
          </a:p>
          <a:p>
            <a:r>
              <a:rPr lang="cs-CZ" dirty="0" smtClean="0"/>
              <a:t>Plánovací</a:t>
            </a:r>
          </a:p>
          <a:p>
            <a:pPr lvl="1"/>
            <a:r>
              <a:rPr lang="cs-CZ" dirty="0" smtClean="0"/>
              <a:t>Pštrosí přístup</a:t>
            </a:r>
          </a:p>
          <a:p>
            <a:pPr lvl="1"/>
            <a:r>
              <a:rPr lang="cs-CZ" dirty="0" smtClean="0"/>
              <a:t>Plánovače: LAMA 2011, </a:t>
            </a:r>
            <a:r>
              <a:rPr lang="cs-CZ" dirty="0" err="1" smtClean="0"/>
              <a:t>Probe</a:t>
            </a:r>
            <a:r>
              <a:rPr lang="cs-CZ" dirty="0" smtClean="0"/>
              <a:t>, Fast Forward, </a:t>
            </a:r>
            <a:r>
              <a:rPr lang="cs-CZ" dirty="0" err="1" smtClean="0"/>
              <a:t>BlackBox</a:t>
            </a:r>
            <a:r>
              <a:rPr lang="cs-CZ" dirty="0" smtClean="0"/>
              <a:t>, </a:t>
            </a:r>
            <a:r>
              <a:rPr lang="cs-CZ" dirty="0" err="1" smtClean="0"/>
              <a:t>SGPlan</a:t>
            </a:r>
            <a:r>
              <a:rPr lang="cs-CZ" dirty="0" smtClean="0"/>
              <a:t> 6 (+ H1)</a:t>
            </a:r>
          </a:p>
          <a:p>
            <a:pPr lvl="1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vs. reaktivní techniky</a:t>
            </a:r>
            <a:br>
              <a:rPr lang="cs-CZ" dirty="0"/>
            </a:br>
            <a:r>
              <a:rPr lang="cs-CZ" sz="2400" dirty="0" smtClean="0"/>
              <a:t>Agenti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7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Mapy</a:t>
            </a:r>
          </a:p>
          <a:p>
            <a:pPr lvl="1"/>
            <a:r>
              <a:rPr lang="cs-CZ" dirty="0" err="1" smtClean="0"/>
              <a:t>Small</a:t>
            </a:r>
            <a:r>
              <a:rPr lang="cs-CZ" dirty="0" smtClean="0"/>
              <a:t> (5x5), Medium (7x7), </a:t>
            </a:r>
            <a:r>
              <a:rPr lang="cs-CZ" dirty="0" err="1" smtClean="0"/>
              <a:t>Large</a:t>
            </a:r>
            <a:r>
              <a:rPr lang="cs-CZ" dirty="0" smtClean="0"/>
              <a:t> (10x10) a 13x13</a:t>
            </a:r>
          </a:p>
          <a:p>
            <a:r>
              <a:rPr lang="cs-CZ" dirty="0" err="1" smtClean="0"/>
              <a:t>Delay</a:t>
            </a:r>
            <a:endParaRPr lang="cs-CZ" dirty="0" smtClean="0"/>
          </a:p>
          <a:p>
            <a:pPr lvl="1"/>
            <a:r>
              <a:rPr lang="cs-CZ" dirty="0" smtClean="0"/>
              <a:t>0.5s, 1.5s, 3s</a:t>
            </a:r>
          </a:p>
          <a:p>
            <a:r>
              <a:rPr lang="cs-CZ" dirty="0" err="1" smtClean="0"/>
              <a:t>Impact</a:t>
            </a:r>
            <a:endParaRPr lang="cs-CZ" dirty="0"/>
          </a:p>
          <a:p>
            <a:pPr lvl="1"/>
            <a:r>
              <a:rPr lang="cs-CZ" dirty="0" smtClean="0"/>
              <a:t>Podíl změněných dveří</a:t>
            </a:r>
          </a:p>
          <a:p>
            <a:pPr lvl="1"/>
            <a:r>
              <a:rPr lang="cs-CZ" dirty="0" smtClean="0"/>
              <a:t>0.05, 0.1, 0.2</a:t>
            </a:r>
          </a:p>
          <a:p>
            <a:r>
              <a:rPr lang="cs-CZ" dirty="0" err="1" smtClean="0"/>
              <a:t>Attitude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Friendliness</a:t>
            </a:r>
            <a:r>
              <a:rPr lang="cs-CZ" dirty="0" smtClean="0"/>
              <a:t> – pravděpodobnost otevření dveří  </a:t>
            </a:r>
          </a:p>
          <a:p>
            <a:pPr lvl="1"/>
            <a:r>
              <a:rPr lang="cs-CZ" dirty="0" smtClean="0"/>
              <a:t>Ukázal se jako nejzajímavější</a:t>
            </a:r>
          </a:p>
          <a:p>
            <a:pPr lvl="1"/>
            <a:r>
              <a:rPr lang="cs-CZ" dirty="0" smtClean="0"/>
              <a:t>0, 0.15, 0.3, 0.5, 0.7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vs. reaktivní techniky</a:t>
            </a:r>
            <a:br>
              <a:rPr lang="cs-CZ" dirty="0"/>
            </a:br>
            <a:r>
              <a:rPr lang="cs-CZ" sz="2400" dirty="0" smtClean="0"/>
              <a:t>Parametry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762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rmAutofit fontScale="90000"/>
          </a:bodyPr>
          <a:lstStyle/>
          <a:p>
            <a:pPr algn="just"/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přednáška </a:t>
            </a:r>
            <a:r>
              <a:rPr lang="cs-CZ" sz="2400" dirty="0"/>
              <a:t>byla podpořena v rámci projektu OPPA CZ.2.17/3.1.00/33274 financovaného Evropským sociálním fondem a rozpočtem hlavního města Prahy.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pt-BR" dirty="0" smtClean="0"/>
              <a:t>Praha </a:t>
            </a:r>
            <a:r>
              <a:rPr lang="pt-BR" dirty="0"/>
              <a:t>&amp; EU: investujeme do Vaší budoucnosti!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84036" y="2078860"/>
            <a:ext cx="4188164" cy="1494156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8973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LAMA 2011 (založeno na Fast </a:t>
            </a:r>
            <a:r>
              <a:rPr lang="cs-CZ" dirty="0" err="1" smtClean="0"/>
              <a:t>Downward</a:t>
            </a:r>
            <a:r>
              <a:rPr lang="cs-CZ" dirty="0" smtClean="0"/>
              <a:t>) propadl</a:t>
            </a:r>
          </a:p>
          <a:p>
            <a:pPr lvl="1"/>
            <a:r>
              <a:rPr lang="cs-CZ" dirty="0" smtClean="0"/>
              <a:t>Jelikož je stavěn primárně na IPC</a:t>
            </a:r>
          </a:p>
          <a:p>
            <a:r>
              <a:rPr lang="cs-CZ" dirty="0" smtClean="0"/>
              <a:t>V průměru těsně (nesignifikantně) lepší </a:t>
            </a:r>
            <a:r>
              <a:rPr lang="cs-CZ" dirty="0" err="1" smtClean="0"/>
              <a:t>Greedy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vs. reaktivní techniky</a:t>
            </a:r>
            <a:br>
              <a:rPr lang="cs-CZ" dirty="0"/>
            </a:br>
            <a:r>
              <a:rPr lang="cs-CZ" sz="2400" dirty="0" smtClean="0"/>
              <a:t>Výsledky</a:t>
            </a:r>
            <a:endParaRPr lang="cs-CZ" dirty="0"/>
          </a:p>
        </p:txBody>
      </p:sp>
      <p:pic>
        <p:nvPicPr>
          <p:cNvPr id="3074" name="Picture 2" descr="D:\Martin\Documents-nobackup\Projects\Diplomka\Pogamut\Incubator\SpyVsSpy\diplomka\graphs\final_all_standard\final_all_standard_bots_succes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9740" y="2924944"/>
            <a:ext cx="41148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166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artin\Documents-nobackup\Projects\Diplomka\Pogamut\Incubator\SpyVsSpy\diplomka\graphs\final_all_standard\final_all_standard_bots_map_successe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39802"/>
            <a:ext cx="7944016" cy="29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plánovače </a:t>
            </a:r>
            <a:r>
              <a:rPr lang="cs-CZ" dirty="0" smtClean="0"/>
              <a:t>lepší (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rate</a:t>
            </a:r>
            <a:r>
              <a:rPr lang="cs-CZ" dirty="0" smtClean="0"/>
              <a:t>) </a:t>
            </a:r>
            <a:endParaRPr lang="cs-CZ" dirty="0"/>
          </a:p>
          <a:p>
            <a:pPr lvl="1"/>
            <a:r>
              <a:rPr lang="cs-CZ" dirty="0"/>
              <a:t>Na </a:t>
            </a:r>
            <a:r>
              <a:rPr lang="cs-CZ" dirty="0" err="1"/>
              <a:t>Small</a:t>
            </a:r>
            <a:r>
              <a:rPr lang="cs-CZ" dirty="0"/>
              <a:t> + Medium</a:t>
            </a:r>
          </a:p>
          <a:p>
            <a:pPr lvl="1"/>
            <a:r>
              <a:rPr lang="cs-CZ" dirty="0"/>
              <a:t>Při </a:t>
            </a:r>
            <a:r>
              <a:rPr lang="cs-CZ" dirty="0" err="1"/>
              <a:t>friendliness</a:t>
            </a:r>
            <a:r>
              <a:rPr lang="cs-CZ" dirty="0"/>
              <a:t> = 0</a:t>
            </a:r>
          </a:p>
          <a:p>
            <a:pPr lvl="1"/>
            <a:r>
              <a:rPr lang="cs-CZ" dirty="0"/>
              <a:t>Při </a:t>
            </a:r>
            <a:r>
              <a:rPr lang="cs-CZ" dirty="0" err="1"/>
              <a:t>delay</a:t>
            </a:r>
            <a:r>
              <a:rPr lang="cs-CZ" dirty="0"/>
              <a:t> = 3s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vs. reaktivní techniky</a:t>
            </a:r>
            <a:br>
              <a:rPr lang="cs-CZ" dirty="0"/>
            </a:br>
            <a:r>
              <a:rPr lang="cs-CZ" sz="2400" dirty="0"/>
              <a:t>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518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2610" y="1532175"/>
            <a:ext cx="3816424" cy="38164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</a:t>
            </a:r>
            <a:r>
              <a:rPr lang="cs-CZ" dirty="0"/>
              <a:t>vs. reaktivní techniky</a:t>
            </a:r>
            <a:br>
              <a:rPr lang="cs-CZ" dirty="0"/>
            </a:br>
            <a:r>
              <a:rPr lang="cs-CZ" sz="2400" dirty="0" smtClean="0"/>
              <a:t>Výsledky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3" y="1484785"/>
            <a:ext cx="3816424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5677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 co doba, za kterou to zvládli?</a:t>
            </a:r>
          </a:p>
          <a:p>
            <a:r>
              <a:rPr lang="cs-CZ" dirty="0" smtClean="0"/>
              <a:t>Plánovače lepší!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Plánování vs. reaktivní techniky</a:t>
            </a:r>
            <a:br>
              <a:rPr lang="cs-CZ" dirty="0"/>
            </a:br>
            <a:r>
              <a:rPr lang="cs-CZ" sz="2400" dirty="0" smtClean="0"/>
              <a:t>Výsledky</a:t>
            </a:r>
            <a:br>
              <a:rPr lang="cs-CZ" sz="2400" dirty="0" smtClean="0"/>
            </a:br>
            <a:endParaRPr lang="cs-CZ" dirty="0"/>
          </a:p>
        </p:txBody>
      </p:sp>
      <p:pic>
        <p:nvPicPr>
          <p:cNvPr id="4098" name="Picture 2" descr="D:\Martin\Documents-nobackup\Projects\Diplomka\Pogamut\Incubator\SpyVsSpy\diplomka\graphs\final_all_standard\final_all_standard_bots_map_tim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36912"/>
            <a:ext cx="8596313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196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Ale plánovače strávily až třetinu času přemýšlením</a:t>
            </a:r>
          </a:p>
          <a:p>
            <a:r>
              <a:rPr lang="cs-CZ" dirty="0" smtClean="0"/>
              <a:t>Na malých doménách se plánuje desítky – stovky milisekund, na velkých to jde rychle nahoru</a:t>
            </a:r>
          </a:p>
          <a:p>
            <a:r>
              <a:rPr lang="cs-CZ" dirty="0" smtClean="0"/>
              <a:t>SG </a:t>
            </a:r>
            <a:r>
              <a:rPr lang="cs-CZ" dirty="0" err="1" smtClean="0"/>
              <a:t>Plan</a:t>
            </a:r>
            <a:r>
              <a:rPr lang="cs-CZ" dirty="0" smtClean="0"/>
              <a:t> 6 – nejstabilnější výsledky</a:t>
            </a:r>
          </a:p>
          <a:p>
            <a:r>
              <a:rPr lang="cs-CZ" dirty="0" err="1" smtClean="0"/>
              <a:t>BlackBox</a:t>
            </a:r>
            <a:r>
              <a:rPr lang="cs-CZ" dirty="0" smtClean="0"/>
              <a:t> nejrychlejší na malých doménách, ale rychle se zhoršuje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vs. reaktivní techniky</a:t>
            </a:r>
            <a:br>
              <a:rPr lang="cs-CZ" dirty="0"/>
            </a:br>
            <a:r>
              <a:rPr lang="cs-CZ" sz="2400" dirty="0"/>
              <a:t>Výsledky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6683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kdybychom v plánování zakázali negativní efekty?</a:t>
            </a:r>
          </a:p>
          <a:p>
            <a:pPr lvl="1"/>
            <a:r>
              <a:rPr lang="cs-CZ" dirty="0" smtClean="0"/>
              <a:t>Hledání „</a:t>
            </a:r>
            <a:r>
              <a:rPr lang="cs-CZ" dirty="0" err="1" smtClean="0"/>
              <a:t>satisficing</a:t>
            </a:r>
            <a:r>
              <a:rPr lang="cs-CZ" dirty="0" smtClean="0"/>
              <a:t>“ řešení se stane polynomiálním!</a:t>
            </a:r>
          </a:p>
          <a:p>
            <a:r>
              <a:rPr lang="cs-CZ" dirty="0" smtClean="0"/>
              <a:t>Zkusili jsme to v experimentu</a:t>
            </a:r>
          </a:p>
          <a:p>
            <a:pPr lvl="1"/>
            <a:r>
              <a:rPr lang="cs-CZ" dirty="0" smtClean="0"/>
              <a:t>Tlačítka nezavírají dveře</a:t>
            </a:r>
          </a:p>
          <a:p>
            <a:r>
              <a:rPr lang="cs-CZ" dirty="0" smtClean="0"/>
              <a:t>Ale jako modelovat pohyb?</a:t>
            </a:r>
          </a:p>
          <a:p>
            <a:pPr lvl="1"/>
            <a:r>
              <a:rPr lang="cs-CZ" dirty="0" smtClean="0"/>
              <a:t>Trik s „</a:t>
            </a:r>
            <a:r>
              <a:rPr lang="cs-CZ" dirty="0" err="1" smtClean="0"/>
              <a:t>reachable</a:t>
            </a:r>
            <a:r>
              <a:rPr lang="cs-CZ" dirty="0" smtClean="0"/>
              <a:t>“ =</a:t>
            </a:r>
            <a:r>
              <a:rPr lang="en-US" dirty="0" smtClean="0"/>
              <a:t>&gt; </a:t>
            </a:r>
            <a:r>
              <a:rPr lang="en-US" dirty="0" err="1" smtClean="0"/>
              <a:t>probl</a:t>
            </a:r>
            <a:r>
              <a:rPr lang="cs-CZ" dirty="0" err="1" smtClean="0"/>
              <a:t>ém</a:t>
            </a:r>
            <a:r>
              <a:rPr lang="cs-CZ" dirty="0" smtClean="0"/>
              <a:t> s interpretací</a:t>
            </a:r>
          </a:p>
          <a:p>
            <a:r>
              <a:rPr lang="cs-CZ" dirty="0" smtClean="0"/>
              <a:t>V experimentech vždy normální plánovač + relaxovaný formalismus</a:t>
            </a:r>
          </a:p>
          <a:p>
            <a:r>
              <a:rPr lang="cs-CZ" dirty="0" smtClean="0"/>
              <a:t>Navíc ANA*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vs. reaktivní techniky</a:t>
            </a:r>
            <a:br>
              <a:rPr lang="cs-CZ" dirty="0" smtClean="0"/>
            </a:br>
            <a:r>
              <a:rPr lang="cs-CZ" sz="2400" dirty="0" smtClean="0"/>
              <a:t>Relaxované domény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Relaxované varianty dopadly dost špatně</a:t>
            </a:r>
          </a:p>
          <a:p>
            <a:r>
              <a:rPr lang="cs-CZ" dirty="0" smtClean="0"/>
              <a:t>ANA* dobře pouze na malých mapách</a:t>
            </a:r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vs. reaktivní techniky</a:t>
            </a:r>
            <a:br>
              <a:rPr lang="cs-CZ" dirty="0" smtClean="0"/>
            </a:br>
            <a:r>
              <a:rPr lang="cs-CZ" sz="2400" dirty="0" smtClean="0"/>
              <a:t>Relaxované </a:t>
            </a:r>
            <a:r>
              <a:rPr lang="cs-CZ" sz="2400" dirty="0" smtClean="0"/>
              <a:t>domény – výsledky	</a:t>
            </a:r>
            <a:endParaRPr lang="en-US" dirty="0"/>
          </a:p>
        </p:txBody>
      </p:sp>
      <p:pic>
        <p:nvPicPr>
          <p:cNvPr id="5" name="Obrázek 30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b="6845"/>
          <a:stretch/>
        </p:blipFill>
        <p:spPr bwMode="auto">
          <a:xfrm>
            <a:off x="539552" y="2492896"/>
            <a:ext cx="7560840" cy="32403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2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51486" r="1280"/>
          <a:stretch/>
        </p:blipFill>
        <p:spPr bwMode="auto">
          <a:xfrm>
            <a:off x="971600" y="3212976"/>
            <a:ext cx="7200800" cy="34665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6" name="Obrázek 2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4362" r="48514" b="7267"/>
          <a:stretch/>
        </p:blipFill>
        <p:spPr bwMode="auto">
          <a:xfrm>
            <a:off x="323528" y="332656"/>
            <a:ext cx="8136904" cy="30243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Jsou v nich bugy</a:t>
            </a:r>
          </a:p>
          <a:p>
            <a:pPr lvl="1"/>
            <a:r>
              <a:rPr lang="cs-CZ" dirty="0" smtClean="0"/>
              <a:t>Typickým problémem bývají příliš jednoduché domény nebo „nesmyslně“ generované problémy</a:t>
            </a:r>
          </a:p>
          <a:p>
            <a:pPr lvl="1"/>
            <a:r>
              <a:rPr lang="cs-CZ" dirty="0" smtClean="0"/>
              <a:t>Ale není jich zase tak moc</a:t>
            </a:r>
          </a:p>
          <a:p>
            <a:r>
              <a:rPr lang="cs-CZ" dirty="0" smtClean="0"/>
              <a:t>Použití plánovačů z Javy: Planning4J</a:t>
            </a:r>
          </a:p>
          <a:p>
            <a:pPr lvl="1"/>
            <a:r>
              <a:rPr lang="cs-CZ" dirty="0" smtClean="0"/>
              <a:t>Universální API pro IPC i jiné plánovače</a:t>
            </a:r>
          </a:p>
          <a:p>
            <a:pPr lvl="1"/>
            <a:r>
              <a:rPr lang="cs-CZ" dirty="0">
                <a:hlinkClick r:id="rId2"/>
              </a:rPr>
              <a:t>http://code.google.com/p/planning4j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Zejména poslední ročníky IPC jdou dosti proti </a:t>
            </a:r>
            <a:r>
              <a:rPr lang="cs-CZ" dirty="0" err="1" smtClean="0"/>
              <a:t>realtime</a:t>
            </a:r>
            <a:r>
              <a:rPr lang="cs-CZ" dirty="0" smtClean="0"/>
              <a:t> plánování </a:t>
            </a:r>
          </a:p>
          <a:p>
            <a:pPr lvl="1"/>
            <a:r>
              <a:rPr lang="cs-CZ" dirty="0" err="1" smtClean="0"/>
              <a:t>Timeout</a:t>
            </a:r>
            <a:r>
              <a:rPr lang="cs-CZ" dirty="0" smtClean="0"/>
              <a:t> 30minut</a:t>
            </a:r>
          </a:p>
          <a:p>
            <a:pPr lvl="1"/>
            <a:r>
              <a:rPr lang="cs-CZ" dirty="0" smtClean="0"/>
              <a:t>Fast </a:t>
            </a:r>
            <a:r>
              <a:rPr lang="cs-CZ" dirty="0" err="1" smtClean="0"/>
              <a:t>Downward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Používáme plánovače</a:t>
            </a:r>
            <a:br>
              <a:rPr lang="cs-CZ" dirty="0" smtClean="0"/>
            </a:br>
            <a:r>
              <a:rPr lang="cs-CZ" sz="24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509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Problémy s PDDL: </a:t>
            </a:r>
          </a:p>
          <a:p>
            <a:pPr lvl="1"/>
            <a:r>
              <a:rPr lang="cs-CZ" dirty="0" smtClean="0"/>
              <a:t>Kromě </a:t>
            </a:r>
            <a:r>
              <a:rPr lang="cs-CZ" dirty="0" err="1" smtClean="0"/>
              <a:t>BlackBoxu</a:t>
            </a:r>
            <a:r>
              <a:rPr lang="cs-CZ" dirty="0" smtClean="0"/>
              <a:t> všechny použité plánovače (a většina plánovačů vůbec) překládá PDDL na </a:t>
            </a:r>
            <a:r>
              <a:rPr lang="cs-CZ" dirty="0" err="1" smtClean="0"/>
              <a:t>state-variables</a:t>
            </a:r>
            <a:endParaRPr lang="cs-CZ" dirty="0" smtClean="0"/>
          </a:p>
          <a:p>
            <a:r>
              <a:rPr lang="cs-CZ" dirty="0" smtClean="0"/>
              <a:t>Chybí možnost ovlivňovat průběh plánování – snaží se vždy o optimální plán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Používáme plánovače</a:t>
            </a:r>
            <a:br>
              <a:rPr lang="cs-CZ" dirty="0"/>
            </a:br>
            <a:r>
              <a:rPr lang="cs-CZ" sz="2400" dirty="0" smtClean="0"/>
              <a:t>Další poznámky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4807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/>
          <a:lstStyle/>
          <a:p>
            <a:r>
              <a:rPr lang="cs-CZ" dirty="0" smtClean="0"/>
              <a:t>O co půjde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Plánování v reálném světě</a:t>
            </a:r>
          </a:p>
          <a:p>
            <a:pPr lvl="1"/>
            <a:r>
              <a:rPr lang="cs-CZ" dirty="0" smtClean="0"/>
              <a:t>Proč to není tak jednoduché</a:t>
            </a:r>
          </a:p>
          <a:p>
            <a:r>
              <a:rPr lang="cs-CZ" dirty="0" smtClean="0"/>
              <a:t>GOAP ve hře F.E.A.R.</a:t>
            </a:r>
          </a:p>
          <a:p>
            <a:pPr lvl="1"/>
            <a:r>
              <a:rPr lang="cs-CZ" dirty="0" smtClean="0"/>
              <a:t>Jediný dobře popsaný příklad užití plánování v komerční hře</a:t>
            </a:r>
          </a:p>
          <a:p>
            <a:r>
              <a:rPr lang="cs-CZ" dirty="0" smtClean="0"/>
              <a:t>Porovnání plánovačů a reaktivních technik</a:t>
            </a:r>
          </a:p>
          <a:p>
            <a:pPr lvl="1"/>
            <a:r>
              <a:rPr lang="cs-CZ" dirty="0" smtClean="0"/>
              <a:t>Nějaké praktické výsledky z mé diplomky</a:t>
            </a:r>
          </a:p>
          <a:p>
            <a:r>
              <a:rPr lang="cs-CZ" dirty="0" smtClean="0"/>
              <a:t>Používáme plánovače</a:t>
            </a:r>
          </a:p>
          <a:p>
            <a:pPr lvl="1"/>
            <a:r>
              <a:rPr lang="cs-CZ" dirty="0" smtClean="0"/>
              <a:t>Co jsem se naučil, když jsem chtěl plánovače použít v praxi</a:t>
            </a:r>
          </a:p>
          <a:p>
            <a:r>
              <a:rPr lang="cs-CZ" dirty="0" smtClean="0"/>
              <a:t>Alternativní přístupy k plánování (bude-li čas)</a:t>
            </a:r>
          </a:p>
          <a:p>
            <a:pPr lvl="1"/>
            <a:r>
              <a:rPr lang="cs-CZ" dirty="0" smtClean="0"/>
              <a:t>HTN plánování, plánování jako MDP, </a:t>
            </a:r>
            <a:r>
              <a:rPr lang="cs-CZ" dirty="0" err="1" smtClean="0"/>
              <a:t>project</a:t>
            </a:r>
            <a:r>
              <a:rPr lang="cs-CZ" dirty="0" smtClean="0"/>
              <a:t> Europa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1272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STRIPS </a:t>
            </a:r>
            <a:r>
              <a:rPr lang="en-US" dirty="0" smtClean="0"/>
              <a:t>&amp; </a:t>
            </a:r>
            <a:r>
              <a:rPr lang="en-US" dirty="0" err="1" smtClean="0"/>
              <a:t>spol</a:t>
            </a:r>
            <a:r>
              <a:rPr lang="en-US" dirty="0" smtClean="0"/>
              <a:t>. </a:t>
            </a:r>
            <a:r>
              <a:rPr lang="cs-CZ" dirty="0" smtClean="0"/>
              <a:t>nemá monopol</a:t>
            </a:r>
          </a:p>
          <a:p>
            <a:r>
              <a:rPr lang="cs-CZ" dirty="0" smtClean="0"/>
              <a:t>Existují i velmi odlišné formalismy – a není vůbec jasné, který formalismus je „lepší“</a:t>
            </a:r>
          </a:p>
          <a:p>
            <a:r>
              <a:rPr lang="cs-CZ" dirty="0" smtClean="0"/>
              <a:t>(Mě) </a:t>
            </a:r>
            <a:r>
              <a:rPr lang="cs-CZ" dirty="0"/>
              <a:t>Z</a:t>
            </a:r>
            <a:r>
              <a:rPr lang="cs-CZ" dirty="0" smtClean="0"/>
              <a:t>námé varianty</a:t>
            </a:r>
          </a:p>
          <a:p>
            <a:pPr lvl="1"/>
            <a:r>
              <a:rPr lang="cs-CZ" dirty="0" smtClean="0"/>
              <a:t>HTN</a:t>
            </a:r>
          </a:p>
          <a:p>
            <a:pPr lvl="1"/>
            <a:r>
              <a:rPr lang="cs-CZ" dirty="0" smtClean="0"/>
              <a:t>MDP</a:t>
            </a:r>
          </a:p>
          <a:p>
            <a:pPr lvl="1"/>
            <a:r>
              <a:rPr lang="cs-CZ" dirty="0" smtClean="0"/>
              <a:t>Project Europa</a:t>
            </a:r>
          </a:p>
          <a:p>
            <a:r>
              <a:rPr lang="cs-CZ" dirty="0" smtClean="0"/>
              <a:t>Každý formalismus řeší vlastně jiný problém!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přístupy k plánování</a:t>
            </a:r>
            <a:br>
              <a:rPr lang="cs-CZ" dirty="0" smtClean="0"/>
            </a:br>
            <a:r>
              <a:rPr lang="cs-CZ" sz="2400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33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počítačových hrách.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přístupy k plánování</a:t>
            </a:r>
            <a:br>
              <a:rPr lang="cs-CZ" dirty="0" smtClean="0"/>
            </a:br>
            <a:r>
              <a:rPr lang="cs-CZ" sz="2400" dirty="0" smtClean="0"/>
              <a:t> </a:t>
            </a:r>
            <a:r>
              <a:rPr lang="cs-CZ" sz="2400" dirty="0" err="1" smtClean="0"/>
              <a:t>Hierarchical</a:t>
            </a:r>
            <a:r>
              <a:rPr lang="cs-CZ" sz="2400" dirty="0" smtClean="0"/>
              <a:t> </a:t>
            </a:r>
            <a:r>
              <a:rPr lang="cs-CZ" sz="2400" dirty="0" err="1" smtClean="0"/>
              <a:t>task</a:t>
            </a:r>
            <a:r>
              <a:rPr lang="cs-CZ" sz="2400" dirty="0" smtClean="0"/>
              <a:t> </a:t>
            </a:r>
            <a:r>
              <a:rPr lang="cs-CZ" sz="2400" dirty="0" err="1" smtClean="0"/>
              <a:t>networks</a:t>
            </a:r>
            <a:r>
              <a:rPr lang="cs-CZ" sz="2400" dirty="0" smtClean="0"/>
              <a:t> (HTN)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19872" y="1700808"/>
            <a:ext cx="1944216" cy="3586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Attack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from</a:t>
            </a:r>
            <a:r>
              <a:rPr lang="cs-CZ" sz="1400" dirty="0" smtClean="0">
                <a:solidFill>
                  <a:schemeClr val="tx1"/>
                </a:solidFill>
              </a:rPr>
              <a:t>, to)</a:t>
            </a:r>
          </a:p>
        </p:txBody>
      </p:sp>
      <p:sp>
        <p:nvSpPr>
          <p:cNvPr id="6" name="Ovál 5"/>
          <p:cNvSpPr/>
          <p:nvPr/>
        </p:nvSpPr>
        <p:spPr>
          <a:xfrm>
            <a:off x="5390757" y="4805334"/>
            <a:ext cx="1944216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Run(</a:t>
            </a:r>
            <a:r>
              <a:rPr lang="cs-CZ" sz="1400" dirty="0" err="1" smtClean="0">
                <a:solidFill>
                  <a:schemeClr val="tx1"/>
                </a:solidFill>
              </a:rPr>
              <a:t>from</a:t>
            </a:r>
            <a:r>
              <a:rPr lang="cs-CZ" sz="1400" dirty="0" smtClean="0">
                <a:solidFill>
                  <a:schemeClr val="tx1"/>
                </a:solidFill>
              </a:rPr>
              <a:t>, to)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>
            <a:stCxn id="5" idx="2"/>
            <a:endCxn id="11" idx="0"/>
          </p:cNvCxnSpPr>
          <p:nvPr/>
        </p:nvCxnSpPr>
        <p:spPr>
          <a:xfrm flipH="1">
            <a:off x="2283387" y="2059416"/>
            <a:ext cx="2108593" cy="5007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915650" y="3302270"/>
            <a:ext cx="2648238" cy="32403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Is_flankable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from</a:t>
            </a:r>
            <a:r>
              <a:rPr lang="cs-CZ" sz="1400" dirty="0" smtClean="0">
                <a:solidFill>
                  <a:schemeClr val="tx1"/>
                </a:solidFill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</a:rPr>
              <a:t>flankpos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1059250" y="4814438"/>
            <a:ext cx="2361038" cy="3586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Attack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flank_pos</a:t>
            </a:r>
            <a:r>
              <a:rPr lang="cs-CZ" sz="1400" dirty="0" smtClean="0">
                <a:solidFill>
                  <a:schemeClr val="tx1"/>
                </a:solidFill>
              </a:rPr>
              <a:t>, to)</a:t>
            </a:r>
          </a:p>
        </p:txBody>
      </p:sp>
      <p:sp>
        <p:nvSpPr>
          <p:cNvPr id="28" name="Ovál 27"/>
          <p:cNvSpPr/>
          <p:nvPr/>
        </p:nvSpPr>
        <p:spPr>
          <a:xfrm>
            <a:off x="5316309" y="3669456"/>
            <a:ext cx="2093111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Shoot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from</a:t>
            </a:r>
            <a:r>
              <a:rPr lang="cs-CZ" sz="1400" dirty="0" smtClean="0">
                <a:solidFill>
                  <a:schemeClr val="tx1"/>
                </a:solidFill>
              </a:rPr>
              <a:t>, to)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47" name="Přímá spojnice se šipkou 46"/>
          <p:cNvCxnSpPr>
            <a:stCxn id="5" idx="2"/>
            <a:endCxn id="12" idx="0"/>
          </p:cNvCxnSpPr>
          <p:nvPr/>
        </p:nvCxnSpPr>
        <p:spPr>
          <a:xfrm>
            <a:off x="4391980" y="2059416"/>
            <a:ext cx="1970885" cy="5504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bdélník 55"/>
          <p:cNvSpPr/>
          <p:nvPr/>
        </p:nvSpPr>
        <p:spPr>
          <a:xfrm>
            <a:off x="555195" y="2739468"/>
            <a:ext cx="3456384" cy="302907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délník 56"/>
          <p:cNvSpPr/>
          <p:nvPr/>
        </p:nvSpPr>
        <p:spPr>
          <a:xfrm>
            <a:off x="4803665" y="2739468"/>
            <a:ext cx="3240361" cy="3029075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311279" y="2560164"/>
            <a:ext cx="1944216" cy="35860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Flank</a:t>
            </a:r>
            <a:endParaRPr lang="cs-CZ" sz="1400" dirty="0" smtClean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390757" y="2609907"/>
            <a:ext cx="1944216" cy="35860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Attack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</a:rPr>
              <a:t>directly</a:t>
            </a:r>
            <a:endParaRPr lang="cs-CZ" sz="1400" dirty="0" smtClean="0">
              <a:solidFill>
                <a:schemeClr val="tx1"/>
              </a:solidFill>
            </a:endParaRPr>
          </a:p>
        </p:txBody>
      </p:sp>
      <p:cxnSp>
        <p:nvCxnSpPr>
          <p:cNvPr id="73" name="Přímá spojnice se šipkou 72"/>
          <p:cNvCxnSpPr>
            <a:stCxn id="23" idx="2"/>
          </p:cNvCxnSpPr>
          <p:nvPr/>
        </p:nvCxnSpPr>
        <p:spPr>
          <a:xfrm flipH="1">
            <a:off x="2239353" y="3626306"/>
            <a:ext cx="416" cy="4142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>
            <a:endCxn id="27" idx="0"/>
          </p:cNvCxnSpPr>
          <p:nvPr/>
        </p:nvCxnSpPr>
        <p:spPr>
          <a:xfrm>
            <a:off x="2239353" y="4399211"/>
            <a:ext cx="416" cy="4152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se šipkou 79"/>
          <p:cNvCxnSpPr>
            <a:stCxn id="28" idx="4"/>
            <a:endCxn id="6" idx="0"/>
          </p:cNvCxnSpPr>
          <p:nvPr/>
        </p:nvCxnSpPr>
        <p:spPr>
          <a:xfrm>
            <a:off x="6362865" y="4029496"/>
            <a:ext cx="0" cy="7758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ál 82"/>
          <p:cNvSpPr/>
          <p:nvPr/>
        </p:nvSpPr>
        <p:spPr>
          <a:xfrm>
            <a:off x="915650" y="4022123"/>
            <a:ext cx="2648238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Run(</a:t>
            </a:r>
            <a:r>
              <a:rPr lang="cs-CZ" sz="1400" dirty="0" err="1" smtClean="0">
                <a:solidFill>
                  <a:schemeClr val="tx1"/>
                </a:solidFill>
              </a:rPr>
              <a:t>from,flank_pos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538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3" grpId="0" animBg="1"/>
      <p:bldP spid="27" grpId="0" animBg="1"/>
      <p:bldP spid="28" grpId="0" animBg="1"/>
      <p:bldP spid="56" grpId="0" animBg="1"/>
      <p:bldP spid="57" grpId="0" animBg="1"/>
      <p:bldP spid="11" grpId="0" animBg="1"/>
      <p:bldP spid="12" grpId="0" animBg="1"/>
      <p:bldP spid="8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504056"/>
          </a:xfrm>
        </p:spPr>
        <p:txBody>
          <a:bodyPr/>
          <a:lstStyle/>
          <a:p>
            <a:r>
              <a:rPr lang="cs-CZ" dirty="0" smtClean="0"/>
              <a:t>Mějme: </a:t>
            </a:r>
            <a:r>
              <a:rPr lang="cs-CZ" dirty="0" err="1" smtClean="0"/>
              <a:t>Is_flankable</a:t>
            </a:r>
            <a:r>
              <a:rPr lang="cs-CZ" dirty="0" smtClean="0"/>
              <a:t>(</a:t>
            </a:r>
            <a:r>
              <a:rPr lang="cs-CZ" dirty="0" err="1" smtClean="0"/>
              <a:t>mala_strana</a:t>
            </a:r>
            <a:r>
              <a:rPr lang="cs-CZ" dirty="0" smtClean="0"/>
              <a:t>, </a:t>
            </a:r>
            <a:r>
              <a:rPr lang="cs-CZ" dirty="0" err="1" smtClean="0"/>
              <a:t>kampa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počítačových hrách.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HTN – hledání plánu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2204864"/>
            <a:ext cx="3024336" cy="3586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Attack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stare_mesto,mala_strana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6" name="Přímá spojnice se šipkou 5"/>
          <p:cNvCxnSpPr>
            <a:stCxn id="5" idx="3"/>
            <a:endCxn id="32" idx="1"/>
          </p:cNvCxnSpPr>
          <p:nvPr/>
        </p:nvCxnSpPr>
        <p:spPr>
          <a:xfrm>
            <a:off x="3635896" y="2384168"/>
            <a:ext cx="38681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aoblený obdélník 12"/>
          <p:cNvSpPr/>
          <p:nvPr/>
        </p:nvSpPr>
        <p:spPr>
          <a:xfrm>
            <a:off x="1009550" y="2722550"/>
            <a:ext cx="3346426" cy="32403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Is_flankable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mala_strana</a:t>
            </a:r>
            <a:r>
              <a:rPr lang="cs-CZ" sz="1400" dirty="0" smtClean="0">
                <a:solidFill>
                  <a:schemeClr val="tx1"/>
                </a:solidFill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</a:rPr>
              <a:t>kampa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296423" y="4239268"/>
            <a:ext cx="2772678" cy="3586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Attack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kampa</a:t>
            </a:r>
            <a:r>
              <a:rPr lang="cs-CZ" sz="1400" dirty="0" smtClean="0">
                <a:solidFill>
                  <a:schemeClr val="tx1"/>
                </a:solidFill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</a:rPr>
              <a:t>mala_strana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15" name="Přímá spojnice se šipkou 14"/>
          <p:cNvCxnSpPr>
            <a:stCxn id="13" idx="2"/>
            <a:endCxn id="17" idx="0"/>
          </p:cNvCxnSpPr>
          <p:nvPr/>
        </p:nvCxnSpPr>
        <p:spPr>
          <a:xfrm>
            <a:off x="2682763" y="3046586"/>
            <a:ext cx="0" cy="4028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17" idx="4"/>
            <a:endCxn id="14" idx="0"/>
          </p:cNvCxnSpPr>
          <p:nvPr/>
        </p:nvCxnSpPr>
        <p:spPr>
          <a:xfrm flipH="1">
            <a:off x="2682762" y="3809437"/>
            <a:ext cx="1" cy="4298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1081557" y="3449397"/>
            <a:ext cx="3202412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Run(</a:t>
            </a:r>
            <a:r>
              <a:rPr lang="cs-CZ" sz="1400" dirty="0" err="1" smtClean="0">
                <a:solidFill>
                  <a:schemeClr val="tx1"/>
                </a:solidFill>
              </a:rPr>
              <a:t>stare_mesto</a:t>
            </a:r>
            <a:r>
              <a:rPr lang="cs-CZ" sz="1400" dirty="0" smtClean="0">
                <a:solidFill>
                  <a:schemeClr val="tx1"/>
                </a:solidFill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</a:rPr>
              <a:t>kampa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4022710" y="2204864"/>
            <a:ext cx="1944216" cy="35860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Flank</a:t>
            </a:r>
            <a:endParaRPr lang="cs-CZ" sz="1400" dirty="0" smtClean="0">
              <a:solidFill>
                <a:schemeClr val="tx1"/>
              </a:solidFill>
            </a:endParaRPr>
          </a:p>
        </p:txBody>
      </p:sp>
      <p:cxnSp>
        <p:nvCxnSpPr>
          <p:cNvPr id="41" name="Přímá spojnice se šipkou 40"/>
          <p:cNvCxnSpPr>
            <a:stCxn id="14" idx="3"/>
            <a:endCxn id="42" idx="1"/>
          </p:cNvCxnSpPr>
          <p:nvPr/>
        </p:nvCxnSpPr>
        <p:spPr>
          <a:xfrm flipV="1">
            <a:off x="4069101" y="3320272"/>
            <a:ext cx="925717" cy="10983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délník 41"/>
          <p:cNvSpPr/>
          <p:nvPr/>
        </p:nvSpPr>
        <p:spPr>
          <a:xfrm>
            <a:off x="4994818" y="3140968"/>
            <a:ext cx="1944216" cy="35860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Flank</a:t>
            </a:r>
            <a:endParaRPr lang="cs-CZ" sz="1400" dirty="0" smtClean="0">
              <a:solidFill>
                <a:schemeClr val="tx1"/>
              </a:solidFill>
            </a:endParaRPr>
          </a:p>
        </p:txBody>
      </p:sp>
      <p:sp>
        <p:nvSpPr>
          <p:cNvPr id="45" name="Zaoblený obdélník 44"/>
          <p:cNvSpPr/>
          <p:nvPr/>
        </p:nvSpPr>
        <p:spPr>
          <a:xfrm>
            <a:off x="4947477" y="3696405"/>
            <a:ext cx="3346426" cy="32403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Is_flankable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kampa</a:t>
            </a:r>
            <a:r>
              <a:rPr lang="cs-CZ" sz="1400" dirty="0" smtClean="0">
                <a:solidFill>
                  <a:schemeClr val="tx1"/>
                </a:solidFill>
              </a:rPr>
              <a:t>, ???)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7164288" y="3247991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FAIL</a:t>
            </a:r>
          </a:p>
        </p:txBody>
      </p:sp>
      <p:cxnSp>
        <p:nvCxnSpPr>
          <p:cNvPr id="48" name="Přímá spojnice 47"/>
          <p:cNvCxnSpPr/>
          <p:nvPr/>
        </p:nvCxnSpPr>
        <p:spPr>
          <a:xfrm flipV="1">
            <a:off x="4860032" y="2884568"/>
            <a:ext cx="1944216" cy="1408528"/>
          </a:xfrm>
          <a:prstGeom prst="line">
            <a:avLst/>
          </a:prstGeom>
          <a:ln w="508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5076056" y="2884568"/>
            <a:ext cx="1728192" cy="1408528"/>
          </a:xfrm>
          <a:prstGeom prst="line">
            <a:avLst/>
          </a:prstGeom>
          <a:ln w="508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3" name="Obdélník 52"/>
          <p:cNvSpPr/>
          <p:nvPr/>
        </p:nvSpPr>
        <p:spPr>
          <a:xfrm>
            <a:off x="4676474" y="4509120"/>
            <a:ext cx="1944216" cy="35860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Attack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err="1" smtClean="0">
                <a:solidFill>
                  <a:schemeClr val="tx1"/>
                </a:solidFill>
              </a:rPr>
              <a:t>directly</a:t>
            </a:r>
            <a:endParaRPr lang="cs-CZ" sz="1400" dirty="0" smtClean="0">
              <a:solidFill>
                <a:schemeClr val="tx1"/>
              </a:solidFill>
            </a:endParaRPr>
          </a:p>
        </p:txBody>
      </p:sp>
      <p:cxnSp>
        <p:nvCxnSpPr>
          <p:cNvPr id="54" name="Přímá spojnice se šipkou 53"/>
          <p:cNvCxnSpPr>
            <a:stCxn id="14" idx="3"/>
            <a:endCxn id="53" idx="1"/>
          </p:cNvCxnSpPr>
          <p:nvPr/>
        </p:nvCxnSpPr>
        <p:spPr>
          <a:xfrm>
            <a:off x="4069101" y="4418572"/>
            <a:ext cx="607373" cy="2698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ál 56"/>
          <p:cNvSpPr/>
          <p:nvPr/>
        </p:nvSpPr>
        <p:spPr>
          <a:xfrm>
            <a:off x="3772836" y="5823586"/>
            <a:ext cx="3751492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Run(</a:t>
            </a:r>
            <a:r>
              <a:rPr lang="cs-CZ" sz="1400" dirty="0" err="1">
                <a:solidFill>
                  <a:schemeClr val="tx1"/>
                </a:solidFill>
              </a:rPr>
              <a:t>kampa</a:t>
            </a:r>
            <a:r>
              <a:rPr lang="cs-CZ" sz="1400" dirty="0">
                <a:solidFill>
                  <a:schemeClr val="tx1"/>
                </a:solidFill>
              </a:rPr>
              <a:t>, </a:t>
            </a:r>
            <a:r>
              <a:rPr lang="cs-CZ" sz="1400" dirty="0" err="1">
                <a:solidFill>
                  <a:schemeClr val="tx1"/>
                </a:solidFill>
              </a:rPr>
              <a:t>mala_strana</a:t>
            </a:r>
            <a:r>
              <a:rPr lang="cs-CZ" sz="1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8" name="Ovál 57"/>
          <p:cNvSpPr/>
          <p:nvPr/>
        </p:nvSpPr>
        <p:spPr>
          <a:xfrm>
            <a:off x="3592814" y="5157192"/>
            <a:ext cx="4111534" cy="36004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err="1" smtClean="0">
                <a:solidFill>
                  <a:schemeClr val="tx1"/>
                </a:solidFill>
              </a:rPr>
              <a:t>Shoot</a:t>
            </a:r>
            <a:r>
              <a:rPr lang="cs-CZ" sz="1400" dirty="0" smtClean="0">
                <a:solidFill>
                  <a:schemeClr val="tx1"/>
                </a:solidFill>
              </a:rPr>
              <a:t>(</a:t>
            </a:r>
            <a:r>
              <a:rPr lang="cs-CZ" sz="1400" dirty="0" err="1" smtClean="0">
                <a:solidFill>
                  <a:schemeClr val="tx1"/>
                </a:solidFill>
              </a:rPr>
              <a:t>kampa</a:t>
            </a:r>
            <a:r>
              <a:rPr lang="cs-CZ" sz="1400" dirty="0" smtClean="0">
                <a:solidFill>
                  <a:schemeClr val="tx1"/>
                </a:solidFill>
              </a:rPr>
              <a:t>, </a:t>
            </a:r>
            <a:r>
              <a:rPr lang="cs-CZ" sz="1400" dirty="0" err="1" smtClean="0">
                <a:solidFill>
                  <a:schemeClr val="tx1"/>
                </a:solidFill>
              </a:rPr>
              <a:t>mala_strana</a:t>
            </a:r>
            <a:r>
              <a:rPr lang="cs-CZ" sz="1400" dirty="0" smtClean="0">
                <a:solidFill>
                  <a:schemeClr val="tx1"/>
                </a:solidFill>
              </a:rPr>
              <a:t>)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59" name="Přímá spojnice se šipkou 58"/>
          <p:cNvCxnSpPr>
            <a:stCxn id="58" idx="4"/>
            <a:endCxn id="57" idx="0"/>
          </p:cNvCxnSpPr>
          <p:nvPr/>
        </p:nvCxnSpPr>
        <p:spPr>
          <a:xfrm>
            <a:off x="5648581" y="5517232"/>
            <a:ext cx="1" cy="3063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2099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7" grpId="0" animBg="1"/>
      <p:bldP spid="32" grpId="0" animBg="1"/>
      <p:bldP spid="42" grpId="0" animBg="1"/>
      <p:bldP spid="45" grpId="0" animBg="1"/>
      <p:bldP spid="46" grpId="0"/>
      <p:bldP spid="53" grpId="0" animBg="1"/>
      <p:bldP spid="57" grpId="0" animBg="1"/>
      <p:bldP spid="5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Obecně </a:t>
            </a:r>
            <a:r>
              <a:rPr lang="cs-CZ" dirty="0" smtClean="0"/>
              <a:t>nerozhodnutelné!</a:t>
            </a:r>
          </a:p>
          <a:p>
            <a:r>
              <a:rPr lang="cs-CZ" dirty="0" smtClean="0"/>
              <a:t>Může se též vnímat jako rozšíření POP</a:t>
            </a:r>
          </a:p>
          <a:p>
            <a:r>
              <a:rPr lang="cs-CZ" dirty="0" smtClean="0"/>
              <a:t>Lépe modeluje paralelní akce</a:t>
            </a:r>
          </a:p>
          <a:p>
            <a:pPr lvl="1"/>
            <a:r>
              <a:rPr lang="cs-CZ" dirty="0" smtClean="0"/>
              <a:t>Využívá se pro plánování operací týmů</a:t>
            </a:r>
          </a:p>
          <a:p>
            <a:r>
              <a:rPr lang="cs-CZ" dirty="0" smtClean="0"/>
              <a:t>Umožňuje dobře zachytit </a:t>
            </a:r>
            <a:r>
              <a:rPr lang="cs-CZ" dirty="0" err="1" smtClean="0"/>
              <a:t>domain-dependent</a:t>
            </a:r>
            <a:r>
              <a:rPr lang="cs-CZ" dirty="0" smtClean="0"/>
              <a:t> znalosti</a:t>
            </a:r>
          </a:p>
          <a:p>
            <a:r>
              <a:rPr lang="cs-CZ" dirty="0" smtClean="0"/>
              <a:t>Ale některé, které jsou spíše stylu Sudoku se v HTN vyjadřují špatně nebo vyjádřit nejdou</a:t>
            </a:r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přístupy k plánování</a:t>
            </a:r>
            <a:br>
              <a:rPr lang="cs-CZ" dirty="0"/>
            </a:br>
            <a:r>
              <a:rPr lang="cs-CZ" sz="2400" dirty="0"/>
              <a:t>HTN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3030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Markov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endParaRPr lang="cs-CZ" dirty="0" smtClean="0"/>
          </a:p>
          <a:p>
            <a:r>
              <a:rPr lang="cs-CZ" dirty="0" smtClean="0"/>
              <a:t>Vhodně simulují rozhodování při </a:t>
            </a:r>
            <a:r>
              <a:rPr lang="cs-CZ" dirty="0" err="1" smtClean="0"/>
              <a:t>nedeterminismu</a:t>
            </a:r>
            <a:endParaRPr lang="cs-CZ" dirty="0" smtClean="0"/>
          </a:p>
          <a:p>
            <a:r>
              <a:rPr lang="cs-CZ" dirty="0" smtClean="0"/>
              <a:t>Obecným řešením je hledání ideální akce pro každý stav systému</a:t>
            </a:r>
          </a:p>
          <a:p>
            <a:r>
              <a:rPr lang="cs-CZ" dirty="0" smtClean="0"/>
              <a:t>Neřeší se přesně  - typicky </a:t>
            </a:r>
            <a:r>
              <a:rPr lang="cs-CZ" dirty="0" err="1" smtClean="0"/>
              <a:t>Monte</a:t>
            </a:r>
            <a:r>
              <a:rPr lang="cs-CZ" dirty="0" smtClean="0"/>
              <a:t> </a:t>
            </a:r>
            <a:r>
              <a:rPr lang="cs-CZ" dirty="0" err="1" smtClean="0"/>
              <a:t>Carlo</a:t>
            </a:r>
            <a:endParaRPr lang="cs-CZ" dirty="0" smtClean="0"/>
          </a:p>
          <a:p>
            <a:r>
              <a:rPr lang="cs-CZ" dirty="0" err="1" smtClean="0"/>
              <a:t>poooommmmaaaalllééééé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Alternativní přístupy k plánování</a:t>
            </a:r>
            <a:br>
              <a:rPr lang="cs-CZ" dirty="0"/>
            </a:br>
            <a:r>
              <a:rPr lang="cs-CZ" sz="2400" dirty="0" smtClean="0"/>
              <a:t>MDP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292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Europa </a:t>
            </a:r>
          </a:p>
          <a:p>
            <a:pPr lvl="1"/>
            <a:r>
              <a:rPr lang="cs-CZ" dirty="0">
                <a:hlinkClick r:id="rId2"/>
              </a:rPr>
              <a:t>http://code.google.com/p/europa-pso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NDDL: </a:t>
            </a:r>
            <a:r>
              <a:rPr lang="cs-CZ" dirty="0" err="1" smtClean="0"/>
              <a:t>Timelines</a:t>
            </a:r>
            <a:r>
              <a:rPr lang="cs-CZ" dirty="0" smtClean="0"/>
              <a:t> + </a:t>
            </a:r>
            <a:r>
              <a:rPr lang="cs-CZ" dirty="0" err="1" smtClean="0"/>
              <a:t>constraints</a:t>
            </a:r>
            <a:endParaRPr lang="cs-CZ" dirty="0" smtClean="0"/>
          </a:p>
          <a:p>
            <a:pPr lvl="1"/>
            <a:r>
              <a:rPr lang="cs-CZ" dirty="0" smtClean="0"/>
              <a:t>Používá se v praxi v NASA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přístupy k plánování</a:t>
            </a:r>
            <a:r>
              <a:rPr lang="cs-CZ" dirty="0"/>
              <a:t/>
            </a:r>
            <a:br>
              <a:rPr lang="cs-CZ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86120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Plánování se vyplatí, ALE…..</a:t>
            </a:r>
          </a:p>
          <a:p>
            <a:r>
              <a:rPr lang="cs-CZ" dirty="0" smtClean="0"/>
              <a:t>Výsledek v IPC zase tolik nesouvisí s výkonem pro </a:t>
            </a:r>
            <a:r>
              <a:rPr lang="cs-CZ" dirty="0" err="1" smtClean="0"/>
              <a:t>realtime</a:t>
            </a:r>
            <a:r>
              <a:rPr lang="cs-CZ" dirty="0" smtClean="0"/>
              <a:t> potřeby</a:t>
            </a:r>
          </a:p>
          <a:p>
            <a:r>
              <a:rPr lang="cs-CZ" dirty="0" smtClean="0"/>
              <a:t>Existují i jiné formy plánování než STRIPS</a:t>
            </a:r>
            <a:r>
              <a:rPr lang="en-US" dirty="0" smtClean="0"/>
              <a:t> a </a:t>
            </a:r>
            <a:r>
              <a:rPr lang="en-US" dirty="0" err="1" smtClean="0"/>
              <a:t>rozhodn</a:t>
            </a:r>
            <a:r>
              <a:rPr lang="cs-CZ" dirty="0" smtClean="0"/>
              <a:t>ě nejsou špatné</a:t>
            </a:r>
          </a:p>
          <a:p>
            <a:pPr lvl="1"/>
            <a:r>
              <a:rPr lang="cs-CZ" dirty="0" smtClean="0"/>
              <a:t>Není ale snadné je </a:t>
            </a:r>
            <a:r>
              <a:rPr lang="cs-CZ" smtClean="0"/>
              <a:t>navzájem poměřit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56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Tzv. STRIPS </a:t>
            </a:r>
            <a:r>
              <a:rPr lang="cs-CZ" dirty="0" err="1" smtClean="0"/>
              <a:t>planning</a:t>
            </a:r>
            <a:endParaRPr lang="cs-CZ" dirty="0" smtClean="0"/>
          </a:p>
          <a:p>
            <a:r>
              <a:rPr lang="cs-CZ" dirty="0" smtClean="0"/>
              <a:t>Definuji atomické akce:</a:t>
            </a:r>
          </a:p>
          <a:p>
            <a:pPr lvl="1"/>
            <a:r>
              <a:rPr lang="cs-CZ" dirty="0" err="1" smtClean="0"/>
              <a:t>Move</a:t>
            </a:r>
            <a:r>
              <a:rPr lang="cs-CZ" dirty="0" smtClean="0"/>
              <a:t>(Start, Target):</a:t>
            </a:r>
          </a:p>
          <a:p>
            <a:pPr lvl="2"/>
            <a:r>
              <a:rPr lang="cs-CZ" dirty="0" err="1" smtClean="0"/>
              <a:t>Precond</a:t>
            </a:r>
            <a:r>
              <a:rPr lang="cs-CZ" dirty="0" smtClean="0"/>
              <a:t>: At(Start), </a:t>
            </a:r>
            <a:r>
              <a:rPr lang="cs-CZ" dirty="0" err="1" smtClean="0"/>
              <a:t>Reachable</a:t>
            </a:r>
            <a:r>
              <a:rPr lang="cs-CZ" dirty="0" smtClean="0"/>
              <a:t>(Start, Target)</a:t>
            </a:r>
          </a:p>
          <a:p>
            <a:pPr lvl="2"/>
            <a:r>
              <a:rPr lang="cs-CZ" dirty="0" err="1" smtClean="0"/>
              <a:t>Effects</a:t>
            </a:r>
            <a:r>
              <a:rPr lang="cs-CZ" dirty="0"/>
              <a:t>: ¬ At(Start), </a:t>
            </a:r>
            <a:r>
              <a:rPr lang="cs-CZ" dirty="0" smtClean="0"/>
              <a:t>At(Target)</a:t>
            </a:r>
          </a:p>
          <a:p>
            <a:pPr lvl="1"/>
            <a:r>
              <a:rPr lang="cs-CZ" dirty="0" err="1" smtClean="0"/>
              <a:t>OpenDoor</a:t>
            </a:r>
            <a:r>
              <a:rPr lang="cs-CZ" dirty="0" smtClean="0"/>
              <a:t>(</a:t>
            </a:r>
            <a:r>
              <a:rPr lang="cs-CZ" dirty="0" err="1" smtClean="0"/>
              <a:t>From</a:t>
            </a:r>
            <a:r>
              <a:rPr lang="cs-CZ" dirty="0" smtClean="0"/>
              <a:t>, To):</a:t>
            </a:r>
          </a:p>
          <a:p>
            <a:pPr lvl="2"/>
            <a:r>
              <a:rPr lang="cs-CZ" dirty="0" err="1"/>
              <a:t>Precond</a:t>
            </a:r>
            <a:r>
              <a:rPr lang="cs-CZ" dirty="0"/>
              <a:t>: </a:t>
            </a:r>
            <a:r>
              <a:rPr lang="cs-CZ" dirty="0" smtClean="0"/>
              <a:t>At(</a:t>
            </a:r>
            <a:r>
              <a:rPr lang="cs-CZ" dirty="0" err="1" smtClean="0"/>
              <a:t>From</a:t>
            </a:r>
            <a:r>
              <a:rPr lang="cs-CZ" dirty="0" smtClean="0"/>
              <a:t>), </a:t>
            </a:r>
            <a:r>
              <a:rPr lang="cs-CZ" dirty="0" err="1" smtClean="0"/>
              <a:t>Door</a:t>
            </a:r>
            <a:r>
              <a:rPr lang="cs-CZ" dirty="0" smtClean="0"/>
              <a:t>(</a:t>
            </a:r>
            <a:r>
              <a:rPr lang="cs-CZ" dirty="0" err="1" smtClean="0"/>
              <a:t>From</a:t>
            </a:r>
            <a:r>
              <a:rPr lang="cs-CZ" dirty="0" smtClean="0"/>
              <a:t>, To)</a:t>
            </a:r>
          </a:p>
          <a:p>
            <a:pPr lvl="2"/>
            <a:r>
              <a:rPr lang="cs-CZ" dirty="0" err="1" smtClean="0"/>
              <a:t>Effects</a:t>
            </a:r>
            <a:r>
              <a:rPr lang="cs-CZ" dirty="0" smtClean="0"/>
              <a:t>: </a:t>
            </a:r>
            <a:r>
              <a:rPr lang="cs-CZ" dirty="0" err="1" smtClean="0"/>
              <a:t>Reachable</a:t>
            </a:r>
            <a:r>
              <a:rPr lang="cs-CZ" dirty="0" smtClean="0"/>
              <a:t>(</a:t>
            </a:r>
            <a:r>
              <a:rPr lang="cs-CZ" dirty="0" err="1" smtClean="0"/>
              <a:t>From</a:t>
            </a:r>
            <a:r>
              <a:rPr lang="cs-CZ" dirty="0" smtClean="0"/>
              <a:t>, To)</a:t>
            </a:r>
          </a:p>
          <a:p>
            <a:r>
              <a:rPr lang="cs-CZ" dirty="0" smtClean="0"/>
              <a:t>Definuji </a:t>
            </a:r>
            <a:r>
              <a:rPr lang="cs-CZ" dirty="0" err="1" smtClean="0"/>
              <a:t>počátační</a:t>
            </a:r>
            <a:r>
              <a:rPr lang="cs-CZ" dirty="0" smtClean="0"/>
              <a:t> a cílový stav</a:t>
            </a:r>
          </a:p>
          <a:p>
            <a:pPr lvl="1"/>
            <a:r>
              <a:rPr lang="cs-CZ" dirty="0" smtClean="0"/>
              <a:t>Start: At(</a:t>
            </a:r>
            <a:r>
              <a:rPr lang="cs-CZ" dirty="0" err="1" smtClean="0"/>
              <a:t>MyBase</a:t>
            </a:r>
            <a:r>
              <a:rPr lang="cs-CZ" dirty="0" smtClean="0"/>
              <a:t>), </a:t>
            </a:r>
            <a:r>
              <a:rPr lang="cs-CZ" dirty="0" err="1" smtClean="0"/>
              <a:t>Goal</a:t>
            </a:r>
            <a:r>
              <a:rPr lang="cs-CZ" dirty="0" smtClean="0"/>
              <a:t>: At(</a:t>
            </a:r>
            <a:r>
              <a:rPr lang="cs-CZ" dirty="0" err="1" smtClean="0"/>
              <a:t>EnemyBase</a:t>
            </a:r>
            <a:r>
              <a:rPr lang="cs-CZ" dirty="0" smtClean="0"/>
              <a:t>)</a:t>
            </a:r>
          </a:p>
          <a:p>
            <a:r>
              <a:rPr lang="cs-CZ" dirty="0" smtClean="0"/>
              <a:t>Hledám posloupnost akcí, která mě dovede z počátečního do cílového </a:t>
            </a:r>
            <a:r>
              <a:rPr lang="cs-CZ" dirty="0" smtClean="0"/>
              <a:t>stavu</a:t>
            </a:r>
          </a:p>
          <a:p>
            <a:r>
              <a:rPr lang="cs-CZ" dirty="0" smtClean="0"/>
              <a:t>PSPACE-</a:t>
            </a:r>
            <a:r>
              <a:rPr lang="cs-CZ" dirty="0" err="1" smtClean="0"/>
              <a:t>complete</a:t>
            </a:r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 smtClean="0"/>
              <a:t>Plánování v </a:t>
            </a:r>
            <a:r>
              <a:rPr lang="en-US" dirty="0" err="1" smtClean="0"/>
              <a:t>praxi</a:t>
            </a:r>
            <a:r>
              <a:rPr lang="cs-CZ" dirty="0" smtClean="0"/>
              <a:t>. </a:t>
            </a:r>
            <a:r>
              <a:rPr lang="cs-CZ" dirty="0" smtClean="0"/>
              <a:t>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Klasické 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3508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/>
          <a:lstStyle/>
          <a:p>
            <a:r>
              <a:rPr lang="cs-CZ" dirty="0" smtClean="0"/>
              <a:t>Plánování v reálném světě</a:t>
            </a:r>
            <a:br>
              <a:rPr lang="cs-CZ" dirty="0" smtClean="0"/>
            </a:br>
            <a:r>
              <a:rPr lang="cs-CZ" sz="2400" dirty="0" smtClean="0"/>
              <a:t>V čem je problém?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Problémů není vůbec málo:</a:t>
            </a:r>
          </a:p>
          <a:p>
            <a:pPr lvl="1"/>
            <a:r>
              <a:rPr lang="cs-CZ" dirty="0"/>
              <a:t>Spojité světy</a:t>
            </a:r>
          </a:p>
          <a:p>
            <a:pPr lvl="1"/>
            <a:r>
              <a:rPr lang="cs-CZ" dirty="0" smtClean="0"/>
              <a:t>Dynamičnost</a:t>
            </a:r>
          </a:p>
          <a:p>
            <a:pPr lvl="1"/>
            <a:r>
              <a:rPr lang="cs-CZ" dirty="0" err="1" smtClean="0"/>
              <a:t>Nedeterminismus</a:t>
            </a:r>
            <a:endParaRPr lang="cs-CZ" dirty="0" smtClean="0"/>
          </a:p>
          <a:p>
            <a:pPr lvl="2"/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r>
              <a:rPr lang="cs-CZ" dirty="0" smtClean="0"/>
              <a:t> v.s. plný </a:t>
            </a:r>
            <a:r>
              <a:rPr lang="cs-CZ" dirty="0" err="1" smtClean="0"/>
              <a:t>nedeterminismus</a:t>
            </a:r>
            <a:endParaRPr lang="cs-CZ" dirty="0" smtClean="0"/>
          </a:p>
          <a:p>
            <a:pPr lvl="1"/>
            <a:r>
              <a:rPr lang="cs-CZ" dirty="0"/>
              <a:t>Neznámé efekty </a:t>
            </a:r>
            <a:r>
              <a:rPr lang="cs-CZ" dirty="0" smtClean="0"/>
              <a:t>akcí</a:t>
            </a:r>
          </a:p>
          <a:p>
            <a:pPr lvl="2"/>
            <a:r>
              <a:rPr lang="cs-CZ" dirty="0" smtClean="0"/>
              <a:t>V rámci plánování se vlastně </a:t>
            </a:r>
            <a:r>
              <a:rPr lang="cs-CZ" dirty="0" smtClean="0"/>
              <a:t>neřeší</a:t>
            </a:r>
            <a:endParaRPr lang="cs-CZ" dirty="0" smtClean="0"/>
          </a:p>
          <a:p>
            <a:pPr lvl="1"/>
            <a:r>
              <a:rPr lang="cs-CZ" dirty="0" smtClean="0"/>
              <a:t>Částečná pozorovatelnost (</a:t>
            </a:r>
            <a:r>
              <a:rPr lang="cs-CZ" dirty="0" err="1" smtClean="0"/>
              <a:t>Observability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Nejen </a:t>
            </a:r>
            <a:r>
              <a:rPr lang="cs-CZ" dirty="0" smtClean="0"/>
              <a:t>nerealistická, ale i nepraktická</a:t>
            </a:r>
            <a:r>
              <a:rPr lang="cs-CZ" dirty="0" smtClean="0"/>
              <a:t>!</a:t>
            </a:r>
          </a:p>
          <a:p>
            <a:pPr lvl="1"/>
            <a:r>
              <a:rPr lang="cs-CZ" dirty="0" smtClean="0"/>
              <a:t>Čas</a:t>
            </a:r>
          </a:p>
          <a:p>
            <a:pPr lvl="2"/>
            <a:r>
              <a:rPr lang="cs-CZ" dirty="0" smtClean="0"/>
              <a:t>Částečně lze modelovat pomocí cen akcí</a:t>
            </a:r>
          </a:p>
          <a:p>
            <a:pPr lvl="2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4778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Pštrosí </a:t>
            </a:r>
            <a:r>
              <a:rPr lang="cs-CZ" dirty="0" smtClean="0"/>
              <a:t>strategie</a:t>
            </a:r>
          </a:p>
          <a:p>
            <a:pPr lvl="1"/>
            <a:r>
              <a:rPr lang="cs-CZ" dirty="0" smtClean="0"/>
              <a:t>Abstrakce + reaktivní podvrstva</a:t>
            </a:r>
          </a:p>
          <a:p>
            <a:pPr lvl="1"/>
            <a:r>
              <a:rPr lang="cs-CZ" dirty="0" smtClean="0"/>
              <a:t>Kontrola plánu</a:t>
            </a:r>
          </a:p>
          <a:p>
            <a:pPr lvl="2"/>
            <a:r>
              <a:rPr lang="cs-CZ" dirty="0" smtClean="0"/>
              <a:t>Jeden krok / celý plán</a:t>
            </a:r>
          </a:p>
          <a:p>
            <a:pPr lvl="1"/>
            <a:r>
              <a:rPr lang="cs-CZ" dirty="0" smtClean="0"/>
              <a:t>Přeskakování hotových kroků</a:t>
            </a:r>
          </a:p>
          <a:p>
            <a:pPr lvl="1"/>
            <a:r>
              <a:rPr lang="cs-CZ" dirty="0" smtClean="0"/>
              <a:t>Kdy přeplánovat???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 reálném světě</a:t>
            </a:r>
            <a:br>
              <a:rPr lang="cs-CZ" dirty="0" smtClean="0"/>
            </a:br>
            <a:r>
              <a:rPr lang="cs-CZ" sz="2400" dirty="0" smtClean="0"/>
              <a:t>Jak na to?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7013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Kontingenční </a:t>
            </a:r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Exploze stavového prostoru</a:t>
            </a:r>
          </a:p>
          <a:p>
            <a:pPr lvl="1"/>
            <a:r>
              <a:rPr lang="cs-CZ" dirty="0" smtClean="0"/>
              <a:t>Ne vždy řešitelné a žádoucí</a:t>
            </a:r>
            <a:endParaRPr lang="cs-CZ" dirty="0"/>
          </a:p>
          <a:p>
            <a:r>
              <a:rPr lang="cs-CZ" dirty="0"/>
              <a:t>Plánování s </a:t>
            </a:r>
            <a:r>
              <a:rPr lang="cs-CZ" dirty="0" smtClean="0"/>
              <a:t>nejistotou</a:t>
            </a:r>
          </a:p>
          <a:p>
            <a:pPr lvl="1"/>
            <a:r>
              <a:rPr lang="cs-CZ" dirty="0" smtClean="0"/>
              <a:t>Rozšíření POP / </a:t>
            </a:r>
            <a:r>
              <a:rPr lang="cs-CZ" dirty="0" err="1" smtClean="0"/>
              <a:t>Markov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endParaRPr lang="cs-CZ" dirty="0" smtClean="0"/>
          </a:p>
          <a:p>
            <a:pPr lvl="1"/>
            <a:r>
              <a:rPr lang="cs-CZ" dirty="0" smtClean="0"/>
              <a:t>Moc to nefunguje – viz IPC 2011</a:t>
            </a:r>
          </a:p>
          <a:p>
            <a:pPr lvl="2"/>
            <a:r>
              <a:rPr lang="cs-CZ" dirty="0" smtClean="0"/>
              <a:t>Všechny plány do 40 akcí</a:t>
            </a:r>
          </a:p>
          <a:p>
            <a:pPr lvl="2"/>
            <a:r>
              <a:rPr lang="cs-CZ" dirty="0" smtClean="0"/>
              <a:t>24 </a:t>
            </a:r>
            <a:r>
              <a:rPr lang="cs-CZ" dirty="0"/>
              <a:t>hodin na řešení 8 problémů po 10ti </a:t>
            </a:r>
            <a:r>
              <a:rPr lang="cs-CZ" dirty="0" smtClean="0"/>
              <a:t>instancích (6min / problém)</a:t>
            </a:r>
          </a:p>
          <a:p>
            <a:pPr lvl="2"/>
            <a:r>
              <a:rPr lang="cs-CZ" dirty="0" smtClean="0"/>
              <a:t>Počty soutěžících 5-6-0-0 (v ne-</a:t>
            </a:r>
            <a:r>
              <a:rPr lang="cs-CZ" dirty="0" err="1" smtClean="0"/>
              <a:t>boolean</a:t>
            </a:r>
            <a:r>
              <a:rPr lang="cs-CZ" dirty="0" smtClean="0"/>
              <a:t> variantách nikdo nesoutěžil)</a:t>
            </a:r>
            <a:endParaRPr lang="cs-CZ" dirty="0"/>
          </a:p>
          <a:p>
            <a:r>
              <a:rPr lang="cs-CZ" dirty="0" err="1"/>
              <a:t>Commitment</a:t>
            </a:r>
            <a:endParaRPr lang="cs-CZ" dirty="0"/>
          </a:p>
          <a:p>
            <a:pPr lvl="1"/>
            <a:r>
              <a:rPr lang="cs-CZ" dirty="0"/>
              <a:t>Není vždy vhodné plánovat vše do </a:t>
            </a:r>
            <a:r>
              <a:rPr lang="cs-CZ" dirty="0" smtClean="0"/>
              <a:t>detailů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 reálném světě</a:t>
            </a:r>
            <a:br>
              <a:rPr lang="cs-CZ" dirty="0"/>
            </a:br>
            <a:r>
              <a:rPr lang="cs-CZ" sz="2400" dirty="0" smtClean="0"/>
              <a:t>Jak na to?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5828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Rychlost </a:t>
            </a:r>
            <a:r>
              <a:rPr lang="cs-CZ" dirty="0" smtClean="0"/>
              <a:t>plánování</a:t>
            </a:r>
          </a:p>
          <a:p>
            <a:pPr lvl="1"/>
            <a:r>
              <a:rPr lang="cs-CZ" dirty="0" smtClean="0"/>
              <a:t>Rozhodování o plánování</a:t>
            </a:r>
          </a:p>
          <a:p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v reálném světě</a:t>
            </a:r>
            <a:br>
              <a:rPr lang="cs-CZ" dirty="0" smtClean="0"/>
            </a:br>
            <a:r>
              <a:rPr lang="cs-CZ" sz="2400" dirty="0" smtClean="0"/>
              <a:t>V čem je </a:t>
            </a:r>
            <a:r>
              <a:rPr lang="cs-CZ" sz="2400" dirty="0" smtClean="0"/>
              <a:t>ještě problém</a:t>
            </a:r>
            <a:r>
              <a:rPr lang="cs-CZ" sz="2400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Měkké cíle</a:t>
            </a:r>
          </a:p>
          <a:p>
            <a:r>
              <a:rPr lang="cs-CZ" dirty="0" smtClean="0"/>
              <a:t>Více (konfliktních) cílů s různou prioritou</a:t>
            </a:r>
          </a:p>
          <a:p>
            <a:pPr lvl="1"/>
            <a:r>
              <a:rPr lang="cs-CZ" dirty="0" smtClean="0"/>
              <a:t>Lze částečně řešit oddělením výběru cílů od plánování</a:t>
            </a:r>
          </a:p>
          <a:p>
            <a:r>
              <a:rPr lang="cs-CZ" dirty="0" smtClean="0"/>
              <a:t>Podmínky nejen v cílovém stavu </a:t>
            </a:r>
          </a:p>
          <a:p>
            <a:pPr lvl="1"/>
            <a:r>
              <a:rPr lang="cs-CZ" dirty="0" smtClean="0"/>
              <a:t>Např. zdraví neklesne pod 30, nikdy neprojdu nějakým místem</a:t>
            </a:r>
          </a:p>
          <a:p>
            <a:pPr lvl="1"/>
            <a:r>
              <a:rPr lang="cs-CZ" dirty="0" smtClean="0"/>
              <a:t>Částečně řeší plánování se zdroji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Plánování v Praxi. Martin Černý.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Plánování v reálném světě</a:t>
            </a:r>
            <a:br>
              <a:rPr lang="cs-CZ" dirty="0"/>
            </a:br>
            <a:r>
              <a:rPr lang="cs-CZ" sz="2400" dirty="0" smtClean="0"/>
              <a:t>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1282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836</TotalTime>
  <Words>1570</Words>
  <Application>Microsoft Office PowerPoint</Application>
  <PresentationFormat>Předvádění na obrazovce (4:3)</PresentationFormat>
  <Paragraphs>320</Paragraphs>
  <Slides>36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Arkýř</vt:lpstr>
      <vt:lpstr>Plánování v praxi</vt:lpstr>
      <vt:lpstr>  přednáška byla podpořena v rámci projektu OPPA CZ.2.17/3.1.00/33274 financovaného Evropským sociálním fondem a rozpočtem hlavního města Prahy. </vt:lpstr>
      <vt:lpstr>O co půjde</vt:lpstr>
      <vt:lpstr>Klasické plánování</vt:lpstr>
      <vt:lpstr>Plánování v reálném světě V čem je problém?</vt:lpstr>
      <vt:lpstr>Plánování v reálném světě Jak na to?</vt:lpstr>
      <vt:lpstr>Plánování v reálném světě Jak na to?</vt:lpstr>
      <vt:lpstr>Plánování v reálném světě V čem je ještě problém?</vt:lpstr>
      <vt:lpstr>Plánování v reálném světě Cíle</vt:lpstr>
      <vt:lpstr>Plánování v reálném světě Rychlost plánování</vt:lpstr>
      <vt:lpstr>Plánování v reálném světě Rozhodování o plánování</vt:lpstr>
      <vt:lpstr>Plánování v reálném světě Co se používá ve hrách?</vt:lpstr>
      <vt:lpstr>GOAP  </vt:lpstr>
      <vt:lpstr>GOAP Jak to funguje</vt:lpstr>
      <vt:lpstr>GOAP Výhody a nevýhody</vt:lpstr>
      <vt:lpstr>Plánování vs. reaktivní techniky Návrh experimentu</vt:lpstr>
      <vt:lpstr>Plánování vs. reaktivní techniky Prostředí</vt:lpstr>
      <vt:lpstr>Plánování vs. reaktivní techniky Agenti</vt:lpstr>
      <vt:lpstr>Plánování vs. reaktivní techniky Parametry</vt:lpstr>
      <vt:lpstr>Plánování vs. reaktivní techniky Výsledky</vt:lpstr>
      <vt:lpstr>Plánování vs. reaktivní techniky Výsledky</vt:lpstr>
      <vt:lpstr>Plánování vs. reaktivní techniky Výsledky</vt:lpstr>
      <vt:lpstr>Plánování vs. reaktivní techniky Výsledky </vt:lpstr>
      <vt:lpstr>Plánování vs. reaktivní techniky Výsledky</vt:lpstr>
      <vt:lpstr>Plánování vs. reaktivní techniky Relaxované domény</vt:lpstr>
      <vt:lpstr>Plánování vs. reaktivní techniky Relaxované domény – výsledky </vt:lpstr>
      <vt:lpstr>Snímek 27</vt:lpstr>
      <vt:lpstr>Používáme plánovače  </vt:lpstr>
      <vt:lpstr>Používáme plánovače Další poznámky</vt:lpstr>
      <vt:lpstr>Alternativní přístupy k plánování  </vt:lpstr>
      <vt:lpstr>Alternativní přístupy k plánování  Hierarchical task networks (HTN)</vt:lpstr>
      <vt:lpstr>HTN – hledání plánu</vt:lpstr>
      <vt:lpstr>Alternativní přístupy k plánování HTN</vt:lpstr>
      <vt:lpstr>Alternativní přístupy k plánování MDP</vt:lpstr>
      <vt:lpstr>Alternativní přístupy k plánování </vt:lpstr>
      <vt:lpstr>Shrnutí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Plánování v praxi</dc:title>
  <dc:creator>Martin Černý</dc:creator>
  <cp:lastModifiedBy>Martin Cerny</cp:lastModifiedBy>
  <cp:revision>52</cp:revision>
  <cp:lastPrinted>2012-05-21T20:47:49Z</cp:lastPrinted>
  <dcterms:created xsi:type="dcterms:W3CDTF">2012-05-19T08:57:20Z</dcterms:created>
  <dcterms:modified xsi:type="dcterms:W3CDTF">2012-11-08T12:59:34Z</dcterms:modified>
</cp:coreProperties>
</file>