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2" r:id="rId3"/>
    <p:sldId id="258" r:id="rId4"/>
    <p:sldId id="263" r:id="rId5"/>
    <p:sldId id="264" r:id="rId6"/>
    <p:sldId id="265" r:id="rId7"/>
    <p:sldId id="266" r:id="rId8"/>
    <p:sldId id="267" r:id="rId9"/>
    <p:sldId id="280" r:id="rId10"/>
    <p:sldId id="270" r:id="rId11"/>
    <p:sldId id="271" r:id="rId12"/>
    <p:sldId id="272" r:id="rId13"/>
    <p:sldId id="273" r:id="rId14"/>
    <p:sldId id="268" r:id="rId15"/>
    <p:sldId id="283" r:id="rId16"/>
    <p:sldId id="259" r:id="rId17"/>
    <p:sldId id="269" r:id="rId18"/>
    <p:sldId id="278" r:id="rId19"/>
    <p:sldId id="281" r:id="rId20"/>
    <p:sldId id="279" r:id="rId21"/>
    <p:sldId id="282" r:id="rId22"/>
    <p:sldId id="284" r:id="rId23"/>
    <p:sldId id="260" r:id="rId24"/>
    <p:sldId id="274" r:id="rId25"/>
    <p:sldId id="277" r:id="rId26"/>
    <p:sldId id="276" r:id="rId27"/>
    <p:sldId id="26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889F"/>
    <a:srgbClr val="1C424C"/>
    <a:srgbClr val="255663"/>
    <a:srgbClr val="3B9CB7"/>
    <a:srgbClr val="93CDDC"/>
    <a:srgbClr val="128C69"/>
    <a:srgbClr val="18B687"/>
    <a:srgbClr val="2D639F"/>
    <a:srgbClr val="2E539E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89" autoAdjust="0"/>
    <p:restoredTop sz="94660"/>
  </p:normalViewPr>
  <p:slideViewPr>
    <p:cSldViewPr>
      <p:cViewPr varScale="1">
        <p:scale>
          <a:sx n="107" d="100"/>
          <a:sy n="107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85772-D25B-4D0D-B5BF-2345800B6CE2}" type="datetimeFigureOut">
              <a:rPr lang="cs-CZ" smtClean="0"/>
              <a:pPr/>
              <a:t>8.12.2010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C202E-1D65-4EAC-890E-F9F9F91F035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ernjn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667000"/>
            <a:ext cx="4648200" cy="19812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Automated</a:t>
            </a:r>
            <a:br>
              <a:rPr lang="cs-CZ" sz="4000" b="1" dirty="0" smtClean="0">
                <a:solidFill>
                  <a:schemeClr val="bg1"/>
                </a:solidFill>
              </a:rPr>
            </a:br>
            <a:r>
              <a:rPr lang="cs-CZ" sz="4000" b="1" dirty="0" smtClean="0">
                <a:solidFill>
                  <a:schemeClr val="bg1"/>
                </a:solidFill>
              </a:rPr>
              <a:t>data mining</a:t>
            </a: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343400"/>
            <a:ext cx="4648200" cy="16764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Ing</a:t>
            </a:r>
            <a:r>
              <a:rPr lang="en-US" b="1" dirty="0" smtClean="0">
                <a:solidFill>
                  <a:schemeClr val="tx1"/>
                </a:solidFill>
              </a:rPr>
              <a:t>. Jan </a:t>
            </a:r>
            <a:r>
              <a:rPr lang="cs-CZ" b="1" dirty="0" smtClean="0">
                <a:solidFill>
                  <a:schemeClr val="tx1"/>
                </a:solidFill>
              </a:rPr>
              <a:t>Černý</a:t>
            </a:r>
          </a:p>
          <a:p>
            <a:r>
              <a:rPr lang="cs-CZ" sz="1600" b="1" dirty="0" smtClean="0">
                <a:solidFill>
                  <a:schemeClr val="tx1"/>
                </a:solidFill>
                <a:hlinkClick r:id="rId3"/>
              </a:rPr>
              <a:t>cernj</a:t>
            </a:r>
            <a:r>
              <a:rPr lang="en-US" sz="1600" b="1" dirty="0" smtClean="0">
                <a:solidFill>
                  <a:schemeClr val="tx1"/>
                </a:solidFill>
                <a:hlinkClick r:id="rId3"/>
              </a:rPr>
              <a:t>n@gmail.com</a:t>
            </a:r>
            <a:endParaRPr lang="en-US" sz="1600" b="1" dirty="0" smtClean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</a:rPr>
              <a:t>Czech Technical University in Prague</a:t>
            </a:r>
            <a:endParaRPr lang="cs-CZ" sz="1400" b="1" dirty="0" smtClean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</a:rPr>
              <a:t>Faculty of Information Technology</a:t>
            </a:r>
            <a:endParaRPr lang="cs-CZ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6248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Area Specialization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4645" y="6273225"/>
            <a:ext cx="1389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</a:rPr>
              <a:t>Jan </a:t>
            </a:r>
            <a:r>
              <a:rPr lang="cs-CZ" sz="1600" b="1" dirty="0" smtClean="0">
                <a:solidFill>
                  <a:schemeClr val="bg1"/>
                </a:solidFill>
              </a:rPr>
              <a:t>Černý</a:t>
            </a:r>
          </a:p>
          <a:p>
            <a:pPr algn="r"/>
            <a:r>
              <a:rPr lang="cs-CZ" sz="1200" b="1" dirty="0" smtClean="0">
                <a:solidFill>
                  <a:schemeClr val="bg1"/>
                </a:solidFill>
              </a:rPr>
              <a:t>cernjn</a:t>
            </a:r>
            <a:r>
              <a:rPr lang="en-US" sz="1200" b="1" dirty="0" smtClean="0">
                <a:solidFill>
                  <a:schemeClr val="bg1"/>
                </a:solidFill>
              </a:rPr>
              <a:t>@</a:t>
            </a:r>
            <a:r>
              <a:rPr lang="en-US" sz="1200" b="1" dirty="0" err="1" smtClean="0">
                <a:solidFill>
                  <a:schemeClr val="bg1"/>
                </a:solidFill>
              </a:rPr>
              <a:t>gmail.com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Introduction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Ensemble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SpecGen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Experiments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0318" y="227509"/>
            <a:ext cx="300082" cy="233014"/>
          </a:xfrm>
          <a:prstGeom prst="rect">
            <a:avLst/>
          </a:prstGeom>
          <a:noFill/>
        </p:spPr>
        <p:txBody>
          <a:bodyPr wrap="square" lIns="39600" tIns="50400" rIns="72000" bIns="39600" rtlCol="0" anchor="ctr" anchorCtr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9736" y="556485"/>
            <a:ext cx="304800" cy="184666"/>
          </a:xfrm>
          <a:prstGeom prst="rect">
            <a:avLst/>
          </a:prstGeom>
          <a:noFill/>
          <a:ln w="0">
            <a:noFill/>
          </a:ln>
        </p:spPr>
        <p:txBody>
          <a:bodyPr wrap="square" lIns="0" rIns="79200" bIns="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066800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70000"/>
              <a:buBlip>
                <a:blip r:embed="rId3"/>
              </a:buBlip>
            </a:pPr>
            <a:r>
              <a:rPr lang="cs-CZ" sz="2400" dirty="0" smtClean="0"/>
              <a:t>Využívá model pouze v oblasti, kde je</a:t>
            </a:r>
            <a:r>
              <a:rPr lang="en-US" sz="2400" dirty="0" smtClean="0"/>
              <a:t> </a:t>
            </a:r>
            <a:r>
              <a:rPr lang="cs-CZ" sz="2400" dirty="0" smtClean="0"/>
              <a:t>nejlepší.</a:t>
            </a:r>
          </a:p>
          <a:p>
            <a:pPr>
              <a:buSzPct val="170000"/>
              <a:buBlip>
                <a:blip r:embed="rId3"/>
              </a:buBlip>
            </a:pPr>
            <a:r>
              <a:rPr lang="cs-CZ" sz="2400" dirty="0" smtClean="0"/>
              <a:t>Lze použít modely, které jsou dobré pouze v malé oblasti dat. </a:t>
            </a:r>
          </a:p>
          <a:p>
            <a:pPr>
              <a:buSzPct val="170000"/>
              <a:buBlip>
                <a:blip r:embed="rId3"/>
              </a:buBlip>
            </a:pPr>
            <a:r>
              <a:rPr lang="cs-CZ" sz="2400" dirty="0" smtClean="0"/>
              <a:t>Vysoká odolnost na nekvalitní modely.</a:t>
            </a:r>
            <a:endParaRPr lang="en-US" sz="2400" b="1" dirty="0" smtClean="0"/>
          </a:p>
          <a:p>
            <a:pPr>
              <a:buSzPct val="170000"/>
            </a:pPr>
            <a:endParaRPr lang="en-US" sz="2400" b="1" dirty="0" smtClean="0"/>
          </a:p>
          <a:p>
            <a:pPr>
              <a:buSzPct val="170000"/>
            </a:pPr>
            <a:endParaRPr lang="en-US" sz="2400" b="1" dirty="0" smtClean="0"/>
          </a:p>
          <a:p>
            <a:pPr>
              <a:buSzPct val="170000"/>
            </a:pPr>
            <a:r>
              <a:rPr lang="cs-CZ" sz="2400" b="1" dirty="0" smtClean="0"/>
              <a:t>Učení</a:t>
            </a:r>
            <a:endParaRPr lang="en-US" sz="2400" b="1" dirty="0" smtClean="0"/>
          </a:p>
          <a:p>
            <a:pPr>
              <a:buSzPct val="170000"/>
              <a:buBlip>
                <a:blip r:embed="rId3"/>
              </a:buBlip>
            </a:pPr>
            <a:r>
              <a:rPr lang="cs-CZ" sz="2400" dirty="0" smtClean="0"/>
              <a:t>Specializace modelů na chyby předchozích modelů. </a:t>
            </a:r>
            <a:endParaRPr lang="en-US" sz="2400" dirty="0" smtClean="0"/>
          </a:p>
          <a:p>
            <a:pPr>
              <a:buSzPct val="170000"/>
              <a:buBlip>
                <a:blip r:embed="rId3"/>
              </a:buBlip>
            </a:pPr>
            <a:endParaRPr lang="en-US" sz="2400" dirty="0" smtClean="0"/>
          </a:p>
          <a:p>
            <a:pPr>
              <a:buSzPct val="170000"/>
            </a:pPr>
            <a:r>
              <a:rPr lang="cs-CZ" sz="2400" b="1" dirty="0" smtClean="0"/>
              <a:t>Výstup</a:t>
            </a:r>
            <a:endParaRPr lang="en-US" sz="2400" b="1" dirty="0" smtClean="0"/>
          </a:p>
          <a:p>
            <a:pPr>
              <a:buSzPct val="170000"/>
              <a:buBlip>
                <a:blip r:embed="rId3"/>
              </a:buBlip>
            </a:pPr>
            <a:r>
              <a:rPr lang="cs-CZ" sz="2400" dirty="0" smtClean="0"/>
              <a:t>Určení nejlepších modelů pro učící vektory v okolí neznámého vektoru.</a:t>
            </a:r>
            <a:endParaRPr lang="en-US" sz="2400" dirty="0" smtClean="0"/>
          </a:p>
          <a:p>
            <a:pPr>
              <a:buSzPct val="170000"/>
              <a:buBlip>
                <a:blip r:embed="rId3"/>
              </a:buBlip>
            </a:pPr>
            <a:r>
              <a:rPr lang="cs-CZ" sz="2400" dirty="0" smtClean="0"/>
              <a:t>Chyby nejlepších modelů jsou přepočteny na váhy modelů.</a:t>
            </a:r>
            <a:endParaRPr lang="en-US" sz="2400" dirty="0" smtClean="0"/>
          </a:p>
          <a:p>
            <a:pPr>
              <a:buSzPct val="170000"/>
              <a:buBlip>
                <a:blip r:embed="rId3"/>
              </a:buBlip>
            </a:pPr>
            <a:r>
              <a:rPr lang="en-US" sz="2400" dirty="0" smtClean="0"/>
              <a:t>V</a:t>
            </a:r>
            <a:r>
              <a:rPr lang="cs-CZ" sz="2400" dirty="0" smtClean="0"/>
              <a:t>ýstupem je vážený průměr modelů.</a:t>
            </a:r>
            <a:endParaRPr lang="cs-CZ" sz="2400" dirty="0"/>
          </a:p>
        </p:txBody>
      </p:sp>
      <p:sp>
        <p:nvSpPr>
          <p:cNvPr id="18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315200" y="381000"/>
            <a:ext cx="381000" cy="228600"/>
          </a:xfrm>
        </p:spPr>
        <p:txBody>
          <a:bodyPr lIns="72000"/>
          <a:lstStyle/>
          <a:p>
            <a:pPr algn="ctr"/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 algn="ctr"/>
              <a:t>10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95039" y="228600"/>
            <a:ext cx="244102" cy="230832"/>
          </a:xfrm>
          <a:prstGeom prst="rect">
            <a:avLst/>
          </a:prstGeom>
          <a:noFill/>
        </p:spPr>
        <p:txBody>
          <a:bodyPr wrap="none" r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16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1000" y="53231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72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22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0" y="228600"/>
            <a:ext cx="244102" cy="230832"/>
          </a:xfrm>
          <a:prstGeom prst="rect">
            <a:avLst/>
          </a:prstGeom>
          <a:noFill/>
        </p:spPr>
        <p:txBody>
          <a:bodyPr wrap="none" r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23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7961" y="53231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36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26</a:t>
            </a:r>
            <a:endParaRPr lang="cs-CZ" sz="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6248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Area Specialization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4645" y="6273225"/>
            <a:ext cx="1389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</a:rPr>
              <a:t>Jan </a:t>
            </a:r>
            <a:r>
              <a:rPr lang="cs-CZ" sz="1600" b="1" dirty="0" smtClean="0">
                <a:solidFill>
                  <a:schemeClr val="bg1"/>
                </a:solidFill>
              </a:rPr>
              <a:t>Černý</a:t>
            </a:r>
          </a:p>
          <a:p>
            <a:pPr algn="r"/>
            <a:r>
              <a:rPr lang="cs-CZ" sz="1200" b="1" dirty="0" smtClean="0">
                <a:solidFill>
                  <a:schemeClr val="bg1"/>
                </a:solidFill>
              </a:rPr>
              <a:t>cernjn</a:t>
            </a:r>
            <a:r>
              <a:rPr lang="en-US" sz="1200" b="1" dirty="0" smtClean="0">
                <a:solidFill>
                  <a:schemeClr val="bg1"/>
                </a:solidFill>
              </a:rPr>
              <a:t>@</a:t>
            </a:r>
            <a:r>
              <a:rPr lang="en-US" sz="1200" b="1" dirty="0" err="1" smtClean="0">
                <a:solidFill>
                  <a:schemeClr val="bg1"/>
                </a:solidFill>
              </a:rPr>
              <a:t>gmail.com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Introduction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Ensemble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SpecGen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Experiments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0318" y="227509"/>
            <a:ext cx="300082" cy="233014"/>
          </a:xfrm>
          <a:prstGeom prst="rect">
            <a:avLst/>
          </a:prstGeom>
          <a:noFill/>
        </p:spPr>
        <p:txBody>
          <a:bodyPr wrap="square" lIns="39600" tIns="50400" rIns="72000" bIns="39600" rtlCol="0" anchor="ctr" anchorCtr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9736" y="556485"/>
            <a:ext cx="304800" cy="184666"/>
          </a:xfrm>
          <a:prstGeom prst="rect">
            <a:avLst/>
          </a:prstGeom>
          <a:noFill/>
          <a:ln w="0">
            <a:noFill/>
          </a:ln>
        </p:spPr>
        <p:txBody>
          <a:bodyPr wrap="square" lIns="0" rIns="79200" bIns="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</a:t>
            </a:r>
            <a:endParaRPr lang="cs-CZ" sz="9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104900"/>
            <a:ext cx="6934200" cy="52006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62400" y="5486400"/>
            <a:ext cx="12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1BA200"/>
                </a:solidFill>
              </a:rPr>
              <a:t>Model 3</a:t>
            </a:r>
            <a:endParaRPr lang="cs-CZ" sz="2400" b="1" dirty="0">
              <a:solidFill>
                <a:srgbClr val="1BA2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91400" y="5257800"/>
            <a:ext cx="12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Model 2</a:t>
            </a:r>
            <a:endParaRPr lang="cs-CZ" sz="2400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5029200"/>
            <a:ext cx="12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Model 1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0200" y="3124200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Ensemble</a:t>
            </a:r>
            <a:endParaRPr lang="cs-CZ" sz="2400" b="1" dirty="0"/>
          </a:p>
        </p:txBody>
      </p:sp>
      <p:sp>
        <p:nvSpPr>
          <p:cNvPr id="21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315200" y="381000"/>
            <a:ext cx="381000" cy="228600"/>
          </a:xfrm>
        </p:spPr>
        <p:txBody>
          <a:bodyPr lIns="72000"/>
          <a:lstStyle/>
          <a:p>
            <a:pPr algn="ctr"/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 algn="ctr"/>
              <a:t>11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95039" y="228600"/>
            <a:ext cx="244102" cy="230832"/>
          </a:xfrm>
          <a:prstGeom prst="rect">
            <a:avLst/>
          </a:prstGeom>
          <a:noFill/>
        </p:spPr>
        <p:txBody>
          <a:bodyPr wrap="none" r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16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01000" y="53231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72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22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2000" y="228600"/>
            <a:ext cx="244102" cy="230832"/>
          </a:xfrm>
          <a:prstGeom prst="rect">
            <a:avLst/>
          </a:prstGeom>
          <a:noFill/>
        </p:spPr>
        <p:txBody>
          <a:bodyPr wrap="none" r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23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87961" y="53231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36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26</a:t>
            </a:r>
            <a:endParaRPr lang="cs-CZ" sz="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6248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Divide ensemble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4645" y="6273225"/>
            <a:ext cx="1389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</a:rPr>
              <a:t>Jan </a:t>
            </a:r>
            <a:r>
              <a:rPr lang="cs-CZ" sz="1600" b="1" dirty="0" smtClean="0">
                <a:solidFill>
                  <a:schemeClr val="bg1"/>
                </a:solidFill>
              </a:rPr>
              <a:t>Černý</a:t>
            </a:r>
          </a:p>
          <a:p>
            <a:pPr algn="r"/>
            <a:r>
              <a:rPr lang="cs-CZ" sz="1200" b="1" dirty="0" smtClean="0">
                <a:solidFill>
                  <a:schemeClr val="bg1"/>
                </a:solidFill>
              </a:rPr>
              <a:t>cernjn</a:t>
            </a:r>
            <a:r>
              <a:rPr lang="en-US" sz="1200" b="1" dirty="0" smtClean="0">
                <a:solidFill>
                  <a:schemeClr val="bg1"/>
                </a:solidFill>
              </a:rPr>
              <a:t>@</a:t>
            </a:r>
            <a:r>
              <a:rPr lang="en-US" sz="1200" b="1" dirty="0" err="1" smtClean="0">
                <a:solidFill>
                  <a:schemeClr val="bg1"/>
                </a:solidFill>
              </a:rPr>
              <a:t>gmail.com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Introduction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Ensemble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SpecGen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Experiments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0318" y="227509"/>
            <a:ext cx="300082" cy="233014"/>
          </a:xfrm>
          <a:prstGeom prst="rect">
            <a:avLst/>
          </a:prstGeom>
          <a:noFill/>
        </p:spPr>
        <p:txBody>
          <a:bodyPr wrap="square" lIns="39600" tIns="50400" rIns="72000" bIns="39600" rtlCol="0" anchor="ctr" anchorCtr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9736" y="556485"/>
            <a:ext cx="304800" cy="184666"/>
          </a:xfrm>
          <a:prstGeom prst="rect">
            <a:avLst/>
          </a:prstGeom>
          <a:noFill/>
          <a:ln w="0">
            <a:noFill/>
          </a:ln>
        </p:spPr>
        <p:txBody>
          <a:bodyPr wrap="square" lIns="0" rIns="79200" bIns="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0668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70000"/>
              <a:buBlip>
                <a:blip r:embed="rId3"/>
              </a:buBlip>
            </a:pPr>
            <a:r>
              <a:rPr lang="en-US" sz="2400" dirty="0" smtClean="0"/>
              <a:t>K</a:t>
            </a:r>
            <a:r>
              <a:rPr lang="cs-CZ" sz="2400" dirty="0" smtClean="0"/>
              <a:t>aždému modelu </a:t>
            </a:r>
            <a:r>
              <a:rPr lang="en-US" sz="2400" dirty="0" smtClean="0"/>
              <a:t>p</a:t>
            </a:r>
            <a:r>
              <a:rPr lang="cs-CZ" sz="2400" dirty="0" smtClean="0"/>
              <a:t>řiděluje pouze tu oblast</a:t>
            </a:r>
            <a:r>
              <a:rPr lang="en-US" sz="2400" dirty="0" smtClean="0"/>
              <a:t> </a:t>
            </a:r>
            <a:r>
              <a:rPr lang="cs-CZ" sz="2400" dirty="0" smtClean="0"/>
              <a:t>dat</a:t>
            </a:r>
            <a:r>
              <a:rPr lang="en-US" sz="2400" dirty="0" smtClean="0"/>
              <a:t> </a:t>
            </a:r>
            <a:r>
              <a:rPr lang="cs-CZ" sz="2400" dirty="0" smtClean="0"/>
              <a:t>na</a:t>
            </a:r>
            <a:r>
              <a:rPr lang="en-US" sz="2400" dirty="0" smtClean="0"/>
              <a:t> </a:t>
            </a:r>
            <a:r>
              <a:rPr lang="cs-CZ" sz="2400" dirty="0" smtClean="0"/>
              <a:t>které se optimálně naučí a zvládne jí aproximovat.</a:t>
            </a:r>
            <a:endParaRPr lang="en-US" sz="2400" dirty="0" smtClean="0"/>
          </a:p>
          <a:p>
            <a:pPr>
              <a:buSzPct val="170000"/>
              <a:buBlip>
                <a:blip r:embed="rId3"/>
              </a:buBlip>
            </a:pPr>
            <a:r>
              <a:rPr lang="en-US" sz="2400" dirty="0" err="1" smtClean="0"/>
              <a:t>Lep</a:t>
            </a:r>
            <a:r>
              <a:rPr lang="cs-CZ" sz="2400" dirty="0" smtClean="0"/>
              <a:t>ší</a:t>
            </a:r>
            <a:r>
              <a:rPr lang="en-US" sz="2400" dirty="0" smtClean="0"/>
              <a:t> a </a:t>
            </a:r>
            <a:r>
              <a:rPr lang="en-US" sz="2400" dirty="0" err="1" smtClean="0"/>
              <a:t>rychlej</a:t>
            </a:r>
            <a:r>
              <a:rPr lang="cs-CZ" sz="2400" dirty="0" smtClean="0"/>
              <a:t>ší učení modelů na menších oblastech dat.</a:t>
            </a:r>
            <a:endParaRPr lang="en-US" sz="2400" b="1" dirty="0" smtClean="0"/>
          </a:p>
          <a:p>
            <a:pPr>
              <a:buSzPct val="170000"/>
            </a:pPr>
            <a:endParaRPr lang="en-US" sz="2400" b="1" dirty="0" smtClean="0"/>
          </a:p>
          <a:p>
            <a:pPr>
              <a:buSzPct val="170000"/>
            </a:pPr>
            <a:r>
              <a:rPr lang="cs-CZ" sz="2400" b="1" dirty="0" smtClean="0"/>
              <a:t>Učení</a:t>
            </a:r>
            <a:endParaRPr lang="en-US" sz="2400" b="1" dirty="0" smtClean="0"/>
          </a:p>
          <a:p>
            <a:pPr>
              <a:buSzPct val="170000"/>
              <a:buBlip>
                <a:blip r:embed="rId3"/>
              </a:buBlip>
            </a:pPr>
            <a:r>
              <a:rPr lang="cs-CZ" sz="2400" dirty="0" smtClean="0"/>
              <a:t>Provede se shluková analýza a každému modelu se přidělí jeden cluster.</a:t>
            </a:r>
            <a:endParaRPr lang="en-US" sz="2400" dirty="0" smtClean="0"/>
          </a:p>
          <a:p>
            <a:pPr>
              <a:buSzPct val="170000"/>
              <a:buBlip>
                <a:blip r:embed="rId3"/>
              </a:buBlip>
            </a:pPr>
            <a:endParaRPr lang="en-US" sz="2400" dirty="0" smtClean="0"/>
          </a:p>
          <a:p>
            <a:pPr>
              <a:buSzPct val="170000"/>
            </a:pPr>
            <a:r>
              <a:rPr lang="cs-CZ" sz="2400" b="1" dirty="0" smtClean="0"/>
              <a:t>Výstup</a:t>
            </a:r>
            <a:endParaRPr lang="en-US" sz="2400" b="1" dirty="0" smtClean="0"/>
          </a:p>
          <a:p>
            <a:pPr>
              <a:buSzPct val="170000"/>
              <a:buBlip>
                <a:blip r:embed="rId3"/>
              </a:buBlip>
            </a:pPr>
            <a:r>
              <a:rPr lang="en-US" sz="2400" dirty="0" err="1" smtClean="0"/>
              <a:t>Odpov</a:t>
            </a:r>
            <a:r>
              <a:rPr lang="cs-CZ" sz="2400" dirty="0" smtClean="0"/>
              <a:t>ěď modelu zodpovědného za daný cluster</a:t>
            </a:r>
            <a:r>
              <a:rPr lang="en-US" sz="2400" dirty="0" smtClean="0"/>
              <a:t>.</a:t>
            </a:r>
            <a:endParaRPr lang="cs-CZ" sz="2400" dirty="0"/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315200" y="381000"/>
            <a:ext cx="381000" cy="228600"/>
          </a:xfrm>
        </p:spPr>
        <p:txBody>
          <a:bodyPr lIns="72000"/>
          <a:lstStyle/>
          <a:p>
            <a:pPr algn="ctr"/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 algn="ctr"/>
              <a:t>12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95039" y="228600"/>
            <a:ext cx="244102" cy="230832"/>
          </a:xfrm>
          <a:prstGeom prst="rect">
            <a:avLst/>
          </a:prstGeom>
          <a:noFill/>
        </p:spPr>
        <p:txBody>
          <a:bodyPr wrap="none" r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16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1000" y="53231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72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22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0" y="228600"/>
            <a:ext cx="244102" cy="230832"/>
          </a:xfrm>
          <a:prstGeom prst="rect">
            <a:avLst/>
          </a:prstGeom>
          <a:noFill/>
        </p:spPr>
        <p:txBody>
          <a:bodyPr wrap="none" r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23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7961" y="53231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36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26</a:t>
            </a:r>
            <a:endParaRPr lang="cs-CZ" sz="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6248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Divide ensemble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4645" y="6273225"/>
            <a:ext cx="1389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</a:rPr>
              <a:t>Jan </a:t>
            </a:r>
            <a:r>
              <a:rPr lang="cs-CZ" sz="1600" b="1" dirty="0" smtClean="0">
                <a:solidFill>
                  <a:schemeClr val="bg1"/>
                </a:solidFill>
              </a:rPr>
              <a:t>Černý</a:t>
            </a:r>
          </a:p>
          <a:p>
            <a:pPr algn="r"/>
            <a:r>
              <a:rPr lang="cs-CZ" sz="1200" b="1" dirty="0" smtClean="0">
                <a:solidFill>
                  <a:schemeClr val="bg1"/>
                </a:solidFill>
              </a:rPr>
              <a:t>cernjn</a:t>
            </a:r>
            <a:r>
              <a:rPr lang="en-US" sz="1200" b="1" dirty="0" smtClean="0">
                <a:solidFill>
                  <a:schemeClr val="bg1"/>
                </a:solidFill>
              </a:rPr>
              <a:t>@</a:t>
            </a:r>
            <a:r>
              <a:rPr lang="en-US" sz="1200" b="1" dirty="0" err="1" smtClean="0">
                <a:solidFill>
                  <a:schemeClr val="bg1"/>
                </a:solidFill>
              </a:rPr>
              <a:t>gmail.com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Introduction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Ensemble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SpecGen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Experiments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0318" y="227509"/>
            <a:ext cx="300082" cy="233014"/>
          </a:xfrm>
          <a:prstGeom prst="rect">
            <a:avLst/>
          </a:prstGeom>
          <a:noFill/>
        </p:spPr>
        <p:txBody>
          <a:bodyPr wrap="square" lIns="39600" tIns="50400" rIns="72000" bIns="39600" rtlCol="0" anchor="ctr" anchorCtr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9736" y="556485"/>
            <a:ext cx="304800" cy="184666"/>
          </a:xfrm>
          <a:prstGeom prst="rect">
            <a:avLst/>
          </a:prstGeom>
          <a:noFill/>
          <a:ln w="0">
            <a:noFill/>
          </a:ln>
        </p:spPr>
        <p:txBody>
          <a:bodyPr wrap="square" lIns="0" rIns="79200" bIns="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</a:t>
            </a:r>
            <a:endParaRPr lang="cs-CZ" sz="9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DI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162050"/>
            <a:ext cx="7086600" cy="53149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33600" y="4267200"/>
            <a:ext cx="12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Model 1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8600" y="5181600"/>
            <a:ext cx="12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1BA200"/>
                </a:solidFill>
              </a:rPr>
              <a:t>Model 3</a:t>
            </a:r>
            <a:endParaRPr lang="cs-CZ" sz="2400" b="1" dirty="0">
              <a:solidFill>
                <a:srgbClr val="1BA2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7400" y="4267200"/>
            <a:ext cx="12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Model 2</a:t>
            </a:r>
            <a:endParaRPr lang="cs-CZ" sz="2400" b="1" dirty="0">
              <a:solidFill>
                <a:srgbClr val="0000FF"/>
              </a:solidFill>
            </a:endParaRPr>
          </a:p>
        </p:txBody>
      </p:sp>
      <p:sp>
        <p:nvSpPr>
          <p:cNvPr id="20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315200" y="381000"/>
            <a:ext cx="381000" cy="228600"/>
          </a:xfrm>
        </p:spPr>
        <p:txBody>
          <a:bodyPr lIns="72000"/>
          <a:lstStyle/>
          <a:p>
            <a:pPr algn="ctr"/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 algn="ctr"/>
              <a:t>13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95039" y="228600"/>
            <a:ext cx="244102" cy="230832"/>
          </a:xfrm>
          <a:prstGeom prst="rect">
            <a:avLst/>
          </a:prstGeom>
          <a:noFill/>
        </p:spPr>
        <p:txBody>
          <a:bodyPr wrap="none" r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16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01000" y="53231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72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22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2000" y="228600"/>
            <a:ext cx="244102" cy="230832"/>
          </a:xfrm>
          <a:prstGeom prst="rect">
            <a:avLst/>
          </a:prstGeom>
          <a:noFill/>
        </p:spPr>
        <p:txBody>
          <a:bodyPr wrap="none" r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23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7961" y="53231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36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26</a:t>
            </a:r>
            <a:endParaRPr lang="cs-CZ" sz="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ight Arrow 21"/>
          <p:cNvSpPr/>
          <p:nvPr/>
        </p:nvSpPr>
        <p:spPr>
          <a:xfrm rot="20004990">
            <a:off x="3403726" y="3698123"/>
            <a:ext cx="1790667" cy="1046961"/>
          </a:xfrm>
          <a:prstGeom prst="rightArrow">
            <a:avLst>
              <a:gd name="adj1" fmla="val 42642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cs-CZ"/>
          </a:p>
        </p:txBody>
      </p:sp>
      <p:sp>
        <p:nvSpPr>
          <p:cNvPr id="24" name="Oval 23"/>
          <p:cNvSpPr/>
          <p:nvPr/>
        </p:nvSpPr>
        <p:spPr>
          <a:xfrm>
            <a:off x="2514600" y="4419600"/>
            <a:ext cx="990600" cy="9906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Box 1"/>
          <p:cNvSpPr txBox="1"/>
          <p:nvPr/>
        </p:nvSpPr>
        <p:spPr>
          <a:xfrm>
            <a:off x="0" y="152400"/>
            <a:ext cx="6248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Hierarchick</a:t>
            </a:r>
            <a:r>
              <a:rPr lang="cs-CZ" sz="3200" b="1" dirty="0" smtClean="0">
                <a:solidFill>
                  <a:schemeClr val="bg1"/>
                </a:solidFill>
              </a:rPr>
              <a:t>ý ensemble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4645" y="6273225"/>
            <a:ext cx="1389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</a:rPr>
              <a:t>Jan </a:t>
            </a:r>
            <a:r>
              <a:rPr lang="cs-CZ" sz="1600" b="1" dirty="0" smtClean="0">
                <a:solidFill>
                  <a:schemeClr val="bg1"/>
                </a:solidFill>
              </a:rPr>
              <a:t>Černý</a:t>
            </a:r>
          </a:p>
          <a:p>
            <a:pPr algn="r"/>
            <a:r>
              <a:rPr lang="cs-CZ" sz="1200" b="1" dirty="0" smtClean="0">
                <a:solidFill>
                  <a:schemeClr val="bg1"/>
                </a:solidFill>
              </a:rPr>
              <a:t>cernjn</a:t>
            </a:r>
            <a:r>
              <a:rPr lang="en-US" sz="1200" b="1" dirty="0" smtClean="0">
                <a:solidFill>
                  <a:schemeClr val="bg1"/>
                </a:solidFill>
              </a:rPr>
              <a:t>@</a:t>
            </a:r>
            <a:r>
              <a:rPr lang="en-US" sz="1200" b="1" dirty="0" err="1" smtClean="0">
                <a:solidFill>
                  <a:schemeClr val="bg1"/>
                </a:solidFill>
              </a:rPr>
              <a:t>gmail.com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Introduction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Ensemble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SpecGen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Experiments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0318" y="227509"/>
            <a:ext cx="300082" cy="233014"/>
          </a:xfrm>
          <a:prstGeom prst="rect">
            <a:avLst/>
          </a:prstGeom>
          <a:noFill/>
        </p:spPr>
        <p:txBody>
          <a:bodyPr wrap="square" lIns="39600" tIns="50400" rIns="72000" bIns="39600" rtlCol="0" anchor="ctr" anchorCtr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9736" y="556485"/>
            <a:ext cx="304800" cy="184666"/>
          </a:xfrm>
          <a:prstGeom prst="rect">
            <a:avLst/>
          </a:prstGeom>
          <a:noFill/>
          <a:ln w="0">
            <a:noFill/>
          </a:ln>
        </p:spPr>
        <p:txBody>
          <a:bodyPr wrap="square" lIns="0" rIns="79200" bIns="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</a:t>
            </a:r>
            <a:endParaRPr lang="cs-CZ" sz="9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cls_tre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68304"/>
            <a:ext cx="5334000" cy="3580096"/>
          </a:xfrm>
          <a:prstGeom prst="rect">
            <a:avLst/>
          </a:prstGeom>
        </p:spPr>
      </p:pic>
      <p:pic>
        <p:nvPicPr>
          <p:cNvPr id="21" name="Picture 20" descr="reg_tre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2438400"/>
            <a:ext cx="3962400" cy="327922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1066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70000"/>
              <a:buBlip>
                <a:blip r:embed="rId5"/>
              </a:buBlip>
            </a:pPr>
            <a:r>
              <a:rPr lang="en-US" sz="2400" dirty="0" err="1" smtClean="0"/>
              <a:t>Zobecn</a:t>
            </a:r>
            <a:r>
              <a:rPr lang="cs-CZ" sz="2400" dirty="0" smtClean="0"/>
              <a:t>ění předchozího tak, že jako</a:t>
            </a:r>
            <a:r>
              <a:rPr lang="en-US" sz="2400" dirty="0" smtClean="0"/>
              <a:t> </a:t>
            </a:r>
            <a:r>
              <a:rPr lang="cs-CZ" sz="2400" dirty="0" smtClean="0"/>
              <a:t>základní</a:t>
            </a:r>
            <a:r>
              <a:rPr lang="en-US" sz="2400" dirty="0" smtClean="0"/>
              <a:t> </a:t>
            </a:r>
            <a:r>
              <a:rPr lang="cs-CZ" sz="2400" dirty="0" smtClean="0"/>
              <a:t>model pro ensemble využijeme jiný ensemble.</a:t>
            </a:r>
            <a:r>
              <a:rPr lang="en-US" sz="2400" dirty="0" smtClean="0"/>
              <a:t> </a:t>
            </a:r>
          </a:p>
          <a:p>
            <a:pPr>
              <a:buSzPct val="170000"/>
              <a:buBlip>
                <a:blip r:embed="rId5"/>
              </a:buBlip>
            </a:pPr>
            <a:r>
              <a:rPr lang="cs-CZ" sz="2400" dirty="0" smtClean="0"/>
              <a:t>Složité stromové struktury s nekonečným stavovým prostorem </a:t>
            </a:r>
            <a:r>
              <a:rPr lang="en-US" sz="2400" dirty="0" smtClean="0"/>
              <a:t>=&gt;</a:t>
            </a:r>
            <a:r>
              <a:rPr lang="cs-CZ" sz="2400" dirty="0" smtClean="0"/>
              <a:t> nutnost neuplného prohledávání.</a:t>
            </a:r>
            <a:endParaRPr lang="cs-CZ" sz="2400" dirty="0"/>
          </a:p>
        </p:txBody>
      </p:sp>
      <p:sp>
        <p:nvSpPr>
          <p:cNvPr id="20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315200" y="381000"/>
            <a:ext cx="381000" cy="228600"/>
          </a:xfrm>
        </p:spPr>
        <p:txBody>
          <a:bodyPr lIns="72000"/>
          <a:lstStyle/>
          <a:p>
            <a:pPr algn="ctr"/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 algn="ctr"/>
              <a:t>14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95039" y="228600"/>
            <a:ext cx="244102" cy="230832"/>
          </a:xfrm>
          <a:prstGeom prst="rect">
            <a:avLst/>
          </a:prstGeom>
          <a:noFill/>
        </p:spPr>
        <p:txBody>
          <a:bodyPr wrap="none" r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16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01000" y="53231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72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22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82000" y="228600"/>
            <a:ext cx="244102" cy="230832"/>
          </a:xfrm>
          <a:prstGeom prst="rect">
            <a:avLst/>
          </a:prstGeom>
          <a:noFill/>
        </p:spPr>
        <p:txBody>
          <a:bodyPr wrap="none" r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23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87961" y="53231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36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26</a:t>
            </a:r>
            <a:endParaRPr lang="cs-CZ" sz="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6248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Hierarchick</a:t>
            </a:r>
            <a:r>
              <a:rPr lang="cs-CZ" sz="3200" b="1" dirty="0" smtClean="0">
                <a:solidFill>
                  <a:schemeClr val="bg1"/>
                </a:solidFill>
              </a:rPr>
              <a:t>ý ensemble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4645" y="6273225"/>
            <a:ext cx="1389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</a:rPr>
              <a:t>Jan </a:t>
            </a:r>
            <a:r>
              <a:rPr lang="cs-CZ" sz="1600" b="1" dirty="0" smtClean="0">
                <a:solidFill>
                  <a:schemeClr val="bg1"/>
                </a:solidFill>
              </a:rPr>
              <a:t>Černý</a:t>
            </a:r>
          </a:p>
          <a:p>
            <a:pPr algn="r"/>
            <a:r>
              <a:rPr lang="cs-CZ" sz="1200" b="1" dirty="0" smtClean="0">
                <a:solidFill>
                  <a:schemeClr val="bg1"/>
                </a:solidFill>
              </a:rPr>
              <a:t>cernjn</a:t>
            </a:r>
            <a:r>
              <a:rPr lang="en-US" sz="1200" b="1" dirty="0" smtClean="0">
                <a:solidFill>
                  <a:schemeClr val="bg1"/>
                </a:solidFill>
              </a:rPr>
              <a:t>@</a:t>
            </a:r>
            <a:r>
              <a:rPr lang="en-US" sz="1200" b="1" dirty="0" err="1" smtClean="0">
                <a:solidFill>
                  <a:schemeClr val="bg1"/>
                </a:solidFill>
              </a:rPr>
              <a:t>gmail.com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Introduction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Ensemble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SpecGen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Experiments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0318" y="227509"/>
            <a:ext cx="300082" cy="233014"/>
          </a:xfrm>
          <a:prstGeom prst="rect">
            <a:avLst/>
          </a:prstGeom>
          <a:noFill/>
        </p:spPr>
        <p:txBody>
          <a:bodyPr wrap="square" lIns="39600" tIns="50400" rIns="72000" bIns="39600" rtlCol="0" anchor="ctr" anchorCtr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9736" y="556485"/>
            <a:ext cx="304800" cy="184666"/>
          </a:xfrm>
          <a:prstGeom prst="rect">
            <a:avLst/>
          </a:prstGeom>
          <a:noFill/>
          <a:ln w="0">
            <a:noFill/>
          </a:ln>
        </p:spPr>
        <p:txBody>
          <a:bodyPr wrap="square" lIns="0" rIns="79200" bIns="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066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70000"/>
            </a:pPr>
            <a:r>
              <a:rPr lang="en-US" sz="2400" b="1" dirty="0" smtClean="0"/>
              <a:t>V</a:t>
            </a:r>
            <a:r>
              <a:rPr lang="cs-CZ" sz="2400" b="1" dirty="0" smtClean="0"/>
              <a:t>ýznam regresních ensemblů pro klasifikátory</a:t>
            </a:r>
            <a:endParaRPr lang="en-US" sz="2400" b="1" dirty="0" smtClean="0"/>
          </a:p>
          <a:p>
            <a:pPr>
              <a:buSzPct val="170000"/>
              <a:buBlip>
                <a:blip r:embed="rId3"/>
              </a:buBlip>
            </a:pPr>
            <a:r>
              <a:rPr lang="cs-CZ" sz="2400" dirty="0" smtClean="0"/>
              <a:t>Zvětšení stavového prostoru </a:t>
            </a:r>
            <a:r>
              <a:rPr lang="cs-CZ" sz="2400" b="1" dirty="0" smtClean="0"/>
              <a:t>x</a:t>
            </a:r>
            <a:r>
              <a:rPr lang="cs-CZ" sz="2400" dirty="0" smtClean="0"/>
              <a:t> efektivní řešení určitých problémů</a:t>
            </a:r>
            <a:endParaRPr lang="cs-CZ" sz="2400" dirty="0"/>
          </a:p>
        </p:txBody>
      </p:sp>
      <p:sp>
        <p:nvSpPr>
          <p:cNvPr id="20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315200" y="381000"/>
            <a:ext cx="381000" cy="228600"/>
          </a:xfrm>
        </p:spPr>
        <p:txBody>
          <a:bodyPr lIns="72000"/>
          <a:lstStyle/>
          <a:p>
            <a:pPr algn="ctr"/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 algn="ctr"/>
              <a:t>15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3" name="Picture 22" descr="spiral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52725" y="3324225"/>
            <a:ext cx="3876675" cy="2695575"/>
          </a:xfrm>
          <a:prstGeom prst="rect">
            <a:avLst/>
          </a:prstGeom>
        </p:spPr>
      </p:pic>
      <p:pic>
        <p:nvPicPr>
          <p:cNvPr id="25" name="Picture 24" descr="img_bord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3124200"/>
            <a:ext cx="4724400" cy="3124200"/>
          </a:xfrm>
          <a:prstGeom prst="rect">
            <a:avLst/>
          </a:prstGeom>
        </p:spPr>
      </p:pic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1752599" y="2122560"/>
          <a:ext cx="5638801" cy="849240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2286000"/>
                <a:gridCol w="795671"/>
                <a:gridCol w="852377"/>
                <a:gridCol w="852377"/>
                <a:gridCol w="852376"/>
              </a:tblGrid>
              <a:tr h="2351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err="1" smtClean="0"/>
                        <a:t>Klasifika</a:t>
                      </a:r>
                      <a:r>
                        <a:rPr lang="cs-CZ" sz="1700" b="1" dirty="0" smtClean="0"/>
                        <a:t>ční</a:t>
                      </a:r>
                      <a:r>
                        <a:rPr lang="cs-CZ" sz="1700" b="1" baseline="0" dirty="0" smtClean="0"/>
                        <a:t> přesnost</a:t>
                      </a:r>
                      <a:r>
                        <a:rPr lang="en-US" sz="1700" b="1" baseline="0" dirty="0" smtClean="0"/>
                        <a:t> </a:t>
                      </a:r>
                      <a:r>
                        <a:rPr lang="en-US" sz="1700" b="0" dirty="0" smtClean="0"/>
                        <a:t>[%]</a:t>
                      </a:r>
                      <a:endParaRPr lang="cs-CZ" sz="1700" b="0" dirty="0" smtClean="0"/>
                    </a:p>
                  </a:txBody>
                  <a:tcPr marL="46800" marR="468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1 min</a:t>
                      </a:r>
                      <a:endParaRPr lang="cs-CZ" sz="1700" b="1" dirty="0"/>
                    </a:p>
                  </a:txBody>
                  <a:tcPr marL="46800" marR="468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5 min</a:t>
                      </a:r>
                      <a:endParaRPr lang="cs-CZ" sz="1700" b="1" dirty="0"/>
                    </a:p>
                  </a:txBody>
                  <a:tcPr marL="46800" marR="468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10 min</a:t>
                      </a:r>
                      <a:endParaRPr lang="cs-CZ" sz="1700" b="1" dirty="0"/>
                    </a:p>
                  </a:txBody>
                  <a:tcPr marL="46800" marR="468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20 min</a:t>
                      </a:r>
                      <a:endParaRPr lang="cs-CZ" sz="1700" b="1" dirty="0"/>
                    </a:p>
                  </a:txBody>
                  <a:tcPr marL="46800" marR="46800" marT="36000" marB="36000"/>
                </a:tc>
              </a:tr>
              <a:tr h="18397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 </a:t>
                      </a:r>
                      <a:r>
                        <a:rPr lang="en-US" sz="1700" dirty="0" err="1" smtClean="0"/>
                        <a:t>reg</a:t>
                      </a:r>
                      <a:r>
                        <a:rPr lang="cs-CZ" sz="1700" dirty="0" smtClean="0"/>
                        <a:t>.</a:t>
                      </a:r>
                      <a:r>
                        <a:rPr lang="cs-CZ" sz="1700" baseline="0" dirty="0" smtClean="0"/>
                        <a:t> ensembly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86.9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91.6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91.6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</a:tr>
              <a:tr h="183978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Bez</a:t>
                      </a:r>
                      <a:r>
                        <a:rPr lang="cs-CZ" sz="1700" baseline="0" dirty="0" smtClean="0"/>
                        <a:t> reg. ensemblů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61.1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b="0" dirty="0" smtClean="0">
                          <a:solidFill>
                            <a:schemeClr val="tx1"/>
                          </a:solidFill>
                        </a:rPr>
                        <a:t>73.2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73.1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73.7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995039" y="228600"/>
            <a:ext cx="244102" cy="230832"/>
          </a:xfrm>
          <a:prstGeom prst="rect">
            <a:avLst/>
          </a:prstGeom>
          <a:noFill/>
        </p:spPr>
        <p:txBody>
          <a:bodyPr wrap="none" r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16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01000" y="53231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72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22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2000" y="228600"/>
            <a:ext cx="244102" cy="230832"/>
          </a:xfrm>
          <a:prstGeom prst="rect">
            <a:avLst/>
          </a:prstGeom>
          <a:noFill/>
        </p:spPr>
        <p:txBody>
          <a:bodyPr wrap="none" r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23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7961" y="53231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36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26</a:t>
            </a:r>
            <a:endParaRPr lang="cs-CZ" sz="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6248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Evolu</a:t>
            </a:r>
            <a:r>
              <a:rPr lang="cs-CZ" sz="3200" b="1" dirty="0" smtClean="0">
                <a:solidFill>
                  <a:schemeClr val="bg1"/>
                </a:solidFill>
              </a:rPr>
              <a:t>ční algoritmus SpecGen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4645" y="6273225"/>
            <a:ext cx="1389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</a:rPr>
              <a:t>Jan </a:t>
            </a:r>
            <a:r>
              <a:rPr lang="cs-CZ" sz="1600" b="1" dirty="0" smtClean="0">
                <a:solidFill>
                  <a:schemeClr val="bg1"/>
                </a:solidFill>
              </a:rPr>
              <a:t>Černý</a:t>
            </a:r>
          </a:p>
          <a:p>
            <a:pPr algn="r"/>
            <a:r>
              <a:rPr lang="cs-CZ" sz="1200" b="1" dirty="0" smtClean="0">
                <a:solidFill>
                  <a:schemeClr val="bg1"/>
                </a:solidFill>
              </a:rPr>
              <a:t>cernjn</a:t>
            </a:r>
            <a:r>
              <a:rPr lang="en-US" sz="1200" b="1" dirty="0" smtClean="0">
                <a:solidFill>
                  <a:schemeClr val="bg1"/>
                </a:solidFill>
              </a:rPr>
              <a:t>@</a:t>
            </a:r>
            <a:r>
              <a:rPr lang="en-US" sz="1200" b="1" dirty="0" err="1" smtClean="0">
                <a:solidFill>
                  <a:schemeClr val="bg1"/>
                </a:solidFill>
              </a:rPr>
              <a:t>gmail.com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Introduction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Ensemble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SpecGen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Experiments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0318" y="227509"/>
            <a:ext cx="300082" cy="233014"/>
          </a:xfrm>
          <a:prstGeom prst="rect">
            <a:avLst/>
          </a:prstGeom>
          <a:noFill/>
        </p:spPr>
        <p:txBody>
          <a:bodyPr wrap="square" lIns="39600" tIns="50400" rIns="72000" bIns="39600" rtlCol="0" anchor="ctr" anchorCtr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9736" y="556485"/>
            <a:ext cx="304800" cy="184666"/>
          </a:xfrm>
          <a:prstGeom prst="rect">
            <a:avLst/>
          </a:prstGeom>
          <a:noFill/>
          <a:ln w="0">
            <a:noFill/>
          </a:ln>
        </p:spPr>
        <p:txBody>
          <a:bodyPr wrap="square" lIns="0" rIns="79200" bIns="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225510"/>
            <a:ext cx="277763" cy="239193"/>
          </a:xfrm>
          <a:prstGeom prst="rect">
            <a:avLst/>
          </a:prstGeom>
          <a:noFill/>
        </p:spPr>
        <p:txBody>
          <a:bodyPr wrap="square" lIns="54000" tIns="54000" rIns="396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3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2561" y="53340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360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15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0" y="228600"/>
            <a:ext cx="244102" cy="230832"/>
          </a:xfrm>
          <a:prstGeom prst="rect">
            <a:avLst/>
          </a:prstGeom>
          <a:noFill/>
        </p:spPr>
        <p:txBody>
          <a:bodyPr wrap="none" r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23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7961" y="53231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36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26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066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70000"/>
              <a:buBlip>
                <a:blip r:embed="rId3"/>
              </a:buBlip>
            </a:pPr>
            <a:r>
              <a:rPr lang="cs-CZ" sz="2400" dirty="0" smtClean="0"/>
              <a:t>Algoritmus pro evoluci stromových struktur.</a:t>
            </a:r>
          </a:p>
          <a:p>
            <a:pPr>
              <a:buSzPct val="170000"/>
              <a:buBlip>
                <a:blip r:embed="rId3"/>
              </a:buBlip>
            </a:pPr>
            <a:endParaRPr lang="cs-CZ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31547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70000"/>
            </a:pPr>
            <a:r>
              <a:rPr lang="en-US" sz="2400" b="1" dirty="0" err="1" smtClean="0"/>
              <a:t>Evolu</a:t>
            </a:r>
            <a:r>
              <a:rPr lang="cs-CZ" sz="2400" b="1" dirty="0" smtClean="0"/>
              <a:t>ční algoritmus</a:t>
            </a:r>
          </a:p>
          <a:p>
            <a:pPr>
              <a:buSzPct val="170000"/>
              <a:buBlip>
                <a:blip r:embed="rId3"/>
              </a:buBlip>
            </a:pPr>
            <a:r>
              <a:rPr lang="cs-CZ" sz="2400" dirty="0" smtClean="0"/>
              <a:t>Problémově nezávislá část.</a:t>
            </a:r>
          </a:p>
          <a:p>
            <a:pPr>
              <a:buSzPct val="170000"/>
              <a:buBlip>
                <a:blip r:embed="rId3"/>
              </a:buBlip>
            </a:pPr>
            <a:r>
              <a:rPr lang="cs-CZ" sz="2400" dirty="0" smtClean="0"/>
              <a:t>Evoluční operace</a:t>
            </a:r>
            <a:r>
              <a:rPr lang="en-US" sz="2400" dirty="0" smtClean="0"/>
              <a:t>:</a:t>
            </a:r>
            <a:r>
              <a:rPr lang="cs-CZ" sz="2400" dirty="0" smtClean="0"/>
              <a:t> 3 druhy mutace.</a:t>
            </a:r>
          </a:p>
          <a:p>
            <a:pPr>
              <a:buSzPct val="170000"/>
              <a:buBlip>
                <a:blip r:embed="rId3"/>
              </a:buBlip>
            </a:pPr>
            <a:endParaRPr lang="cs-CZ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16307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70000"/>
            </a:pPr>
            <a:r>
              <a:rPr lang="cs-CZ" sz="2400" b="1" dirty="0" smtClean="0"/>
              <a:t>Kontext</a:t>
            </a:r>
          </a:p>
          <a:p>
            <a:pPr>
              <a:buSzPct val="170000"/>
              <a:buBlip>
                <a:blip r:embed="rId3"/>
              </a:buBlip>
            </a:pPr>
            <a:r>
              <a:rPr lang="cs-CZ" sz="2400" dirty="0" smtClean="0"/>
              <a:t>Problémově závislá část.</a:t>
            </a:r>
          </a:p>
          <a:p>
            <a:pPr>
              <a:buSzPct val="170000"/>
              <a:buBlip>
                <a:blip r:embed="rId3"/>
              </a:buBlip>
            </a:pPr>
            <a:r>
              <a:rPr lang="cs-CZ" sz="2400" dirty="0" smtClean="0"/>
              <a:t>Výpočet fitness </a:t>
            </a:r>
            <a:r>
              <a:rPr lang="en-US" sz="2400" dirty="0" smtClean="0"/>
              <a:t>(</a:t>
            </a:r>
            <a:r>
              <a:rPr lang="en-US" sz="2400" dirty="0" err="1" smtClean="0"/>
              <a:t>tvorba</a:t>
            </a:r>
            <a:r>
              <a:rPr lang="en-US" sz="2400" dirty="0" smtClean="0"/>
              <a:t> model</a:t>
            </a:r>
            <a:r>
              <a:rPr lang="cs-CZ" sz="2400" dirty="0" smtClean="0"/>
              <a:t>ů, práce s daty</a:t>
            </a:r>
            <a:r>
              <a:rPr lang="en-US" sz="2400" dirty="0" smtClean="0"/>
              <a:t>)</a:t>
            </a:r>
            <a:r>
              <a:rPr lang="cs-CZ" sz="2400" dirty="0" smtClean="0"/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46670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70000"/>
            </a:pPr>
            <a:r>
              <a:rPr lang="cs-CZ" sz="2400" b="1" dirty="0" smtClean="0"/>
              <a:t>Řízení evoluce</a:t>
            </a:r>
          </a:p>
          <a:p>
            <a:pPr>
              <a:buSzPct val="170000"/>
              <a:buBlip>
                <a:blip r:embed="rId3"/>
              </a:buBlip>
            </a:pPr>
            <a:r>
              <a:rPr lang="cs-CZ" sz="2400" dirty="0" smtClean="0"/>
              <a:t>Nastavení parametrů evoluce na základě zkušeností z předchozích běhů a metainformací. </a:t>
            </a:r>
          </a:p>
        </p:txBody>
      </p:sp>
      <p:sp>
        <p:nvSpPr>
          <p:cNvPr id="21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696200" y="381000"/>
            <a:ext cx="381000" cy="228600"/>
          </a:xfrm>
        </p:spPr>
        <p:txBody>
          <a:bodyPr lIns="90000"/>
          <a:lstStyle/>
          <a:p>
            <a:pPr algn="ctr"/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 algn="ctr"/>
              <a:t>16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2" name="Picture 21" descr="tree_struct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2514600"/>
            <a:ext cx="3860029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6248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Kontext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4645" y="6273225"/>
            <a:ext cx="1389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</a:rPr>
              <a:t>Jan </a:t>
            </a:r>
            <a:r>
              <a:rPr lang="cs-CZ" sz="1600" b="1" dirty="0" smtClean="0">
                <a:solidFill>
                  <a:schemeClr val="bg1"/>
                </a:solidFill>
              </a:rPr>
              <a:t>Černý</a:t>
            </a:r>
          </a:p>
          <a:p>
            <a:pPr algn="r"/>
            <a:r>
              <a:rPr lang="cs-CZ" sz="1200" b="1" dirty="0" smtClean="0">
                <a:solidFill>
                  <a:schemeClr val="bg1"/>
                </a:solidFill>
              </a:rPr>
              <a:t>cernjn</a:t>
            </a:r>
            <a:r>
              <a:rPr lang="en-US" sz="1200" b="1" dirty="0" smtClean="0">
                <a:solidFill>
                  <a:schemeClr val="bg1"/>
                </a:solidFill>
              </a:rPr>
              <a:t>@</a:t>
            </a:r>
            <a:r>
              <a:rPr lang="en-US" sz="1200" b="1" dirty="0" err="1" smtClean="0">
                <a:solidFill>
                  <a:schemeClr val="bg1"/>
                </a:solidFill>
              </a:rPr>
              <a:t>gmail.com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Introduction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Ensemble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SpecGen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Experiments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0318" y="227509"/>
            <a:ext cx="300082" cy="233014"/>
          </a:xfrm>
          <a:prstGeom prst="rect">
            <a:avLst/>
          </a:prstGeom>
          <a:noFill/>
        </p:spPr>
        <p:txBody>
          <a:bodyPr wrap="square" lIns="39600" tIns="50400" rIns="72000" bIns="39600" rtlCol="0" anchor="ctr" anchorCtr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9736" y="556485"/>
            <a:ext cx="304800" cy="184666"/>
          </a:xfrm>
          <a:prstGeom prst="rect">
            <a:avLst/>
          </a:prstGeom>
          <a:noFill/>
          <a:ln w="0">
            <a:noFill/>
          </a:ln>
        </p:spPr>
        <p:txBody>
          <a:bodyPr wrap="square" lIns="0" rIns="79200" bIns="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0668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70000"/>
              <a:buBlip>
                <a:blip r:embed="rId3"/>
              </a:buBlip>
            </a:pPr>
            <a:r>
              <a:rPr lang="cs-CZ" sz="2400" dirty="0" smtClean="0"/>
              <a:t>Nejlepší model vs nejlepší konfigurace.</a:t>
            </a:r>
            <a:endParaRPr lang="en-US" sz="2400" dirty="0" smtClean="0"/>
          </a:p>
          <a:p>
            <a:pPr>
              <a:buSzPct val="170000"/>
              <a:buBlip>
                <a:blip r:embed="rId3"/>
              </a:buBlip>
            </a:pPr>
            <a:r>
              <a:rPr lang="cs-CZ" sz="2400" dirty="0" smtClean="0"/>
              <a:t>Snadné přetížení kontextu a modifikace na jiný </a:t>
            </a:r>
            <a:r>
              <a:rPr lang="en-US" sz="2400" dirty="0" smtClean="0"/>
              <a:t>(</a:t>
            </a:r>
            <a:r>
              <a:rPr lang="cs-CZ" sz="2400" dirty="0" smtClean="0"/>
              <a:t>kontext s učící+testovací množinou vs crossvalidace</a:t>
            </a:r>
            <a:r>
              <a:rPr lang="en-US" sz="2400" dirty="0" smtClean="0"/>
              <a:t>, </a:t>
            </a:r>
            <a:r>
              <a:rPr lang="en-US" sz="2400" dirty="0" err="1" smtClean="0"/>
              <a:t>kontext</a:t>
            </a:r>
            <a:r>
              <a:rPr lang="en-US" sz="2400" dirty="0" smtClean="0"/>
              <a:t> pro </a:t>
            </a:r>
            <a:r>
              <a:rPr lang="en-US" sz="2400" dirty="0" err="1" smtClean="0"/>
              <a:t>regresn</a:t>
            </a:r>
            <a:r>
              <a:rPr lang="cs-CZ" sz="2400" dirty="0" smtClean="0"/>
              <a:t>í modely vs klasifikátory</a:t>
            </a:r>
            <a:r>
              <a:rPr lang="en-US" sz="2400" dirty="0" smtClean="0"/>
              <a:t>)</a:t>
            </a:r>
            <a:r>
              <a:rPr lang="cs-CZ" sz="2400" dirty="0" smtClean="0"/>
              <a:t>.</a:t>
            </a:r>
            <a:endParaRPr lang="en-US" sz="2400" dirty="0" smtClean="0"/>
          </a:p>
          <a:p>
            <a:pPr>
              <a:buSzPct val="170000"/>
              <a:buBlip>
                <a:blip r:embed="rId3"/>
              </a:buBlip>
            </a:pPr>
            <a:endParaRPr lang="cs-CZ" sz="2400" dirty="0" smtClean="0"/>
          </a:p>
          <a:p>
            <a:pPr>
              <a:buSzPct val="170000"/>
            </a:pPr>
            <a:r>
              <a:rPr lang="en-US" sz="2400" b="1" dirty="0" smtClean="0"/>
              <a:t>Cache</a:t>
            </a:r>
          </a:p>
          <a:p>
            <a:pPr>
              <a:buSzPct val="170000"/>
              <a:buBlip>
                <a:blip r:embed="rId3"/>
              </a:buBlip>
            </a:pPr>
            <a:r>
              <a:rPr lang="cs-CZ" sz="2400" dirty="0" smtClean="0"/>
              <a:t>Vysoká jistota kvality modelu při velké rychlosti výpočtu.</a:t>
            </a:r>
            <a:endParaRPr lang="en-US" sz="2400" dirty="0" smtClean="0"/>
          </a:p>
          <a:p>
            <a:pPr>
              <a:buSzPct val="170000"/>
              <a:buBlip>
                <a:blip r:embed="rId3"/>
              </a:buBlip>
            </a:pPr>
            <a:r>
              <a:rPr lang="cs-CZ" sz="2400" dirty="0" smtClean="0"/>
              <a:t>Možnost využítí veškerých znalostí z celého běhu evoluce</a:t>
            </a:r>
          </a:p>
          <a:p>
            <a:pPr>
              <a:buSzPct val="170000"/>
              <a:buBlip>
                <a:blip r:embed="rId3"/>
              </a:buBlip>
            </a:pPr>
            <a:endParaRPr lang="cs-CZ" sz="2400" dirty="0"/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696200" y="381000"/>
            <a:ext cx="381000" cy="228600"/>
          </a:xfrm>
        </p:spPr>
        <p:txBody>
          <a:bodyPr lIns="90000"/>
          <a:lstStyle/>
          <a:p>
            <a:pPr algn="ctr"/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 algn="ctr"/>
              <a:t>17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86600" y="225510"/>
            <a:ext cx="277763" cy="239193"/>
          </a:xfrm>
          <a:prstGeom prst="rect">
            <a:avLst/>
          </a:prstGeom>
          <a:noFill/>
        </p:spPr>
        <p:txBody>
          <a:bodyPr wrap="square" lIns="54000" tIns="54000" rIns="396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3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92561" y="53340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360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15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0" y="228600"/>
            <a:ext cx="244102" cy="230832"/>
          </a:xfrm>
          <a:prstGeom prst="rect">
            <a:avLst/>
          </a:prstGeom>
          <a:noFill/>
        </p:spPr>
        <p:txBody>
          <a:bodyPr wrap="none" r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23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7961" y="53231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36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26</a:t>
            </a:r>
            <a:endParaRPr lang="cs-CZ" sz="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mut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2514600"/>
            <a:ext cx="6477000" cy="37164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52400"/>
            <a:ext cx="6248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Evolu</a:t>
            </a:r>
            <a:r>
              <a:rPr lang="cs-CZ" sz="3200" b="1" dirty="0" smtClean="0">
                <a:solidFill>
                  <a:schemeClr val="bg1"/>
                </a:solidFill>
              </a:rPr>
              <a:t>ční algoritmus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4645" y="6273225"/>
            <a:ext cx="1389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</a:rPr>
              <a:t>Jan </a:t>
            </a:r>
            <a:r>
              <a:rPr lang="cs-CZ" sz="1600" b="1" dirty="0" smtClean="0">
                <a:solidFill>
                  <a:schemeClr val="bg1"/>
                </a:solidFill>
              </a:rPr>
              <a:t>Černý</a:t>
            </a:r>
          </a:p>
          <a:p>
            <a:pPr algn="r"/>
            <a:r>
              <a:rPr lang="cs-CZ" sz="1200" b="1" dirty="0" smtClean="0">
                <a:solidFill>
                  <a:schemeClr val="bg1"/>
                </a:solidFill>
              </a:rPr>
              <a:t>cernjn</a:t>
            </a:r>
            <a:r>
              <a:rPr lang="en-US" sz="1200" b="1" dirty="0" smtClean="0">
                <a:solidFill>
                  <a:schemeClr val="bg1"/>
                </a:solidFill>
              </a:rPr>
              <a:t>@</a:t>
            </a:r>
            <a:r>
              <a:rPr lang="en-US" sz="1200" b="1" dirty="0" err="1" smtClean="0">
                <a:solidFill>
                  <a:schemeClr val="bg1"/>
                </a:solidFill>
              </a:rPr>
              <a:t>gmail.com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Introduction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Ensemble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SpecGen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Experiments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0318" y="227509"/>
            <a:ext cx="300082" cy="233014"/>
          </a:xfrm>
          <a:prstGeom prst="rect">
            <a:avLst/>
          </a:prstGeom>
          <a:noFill/>
        </p:spPr>
        <p:txBody>
          <a:bodyPr wrap="square" lIns="39600" tIns="50400" rIns="72000" bIns="39600" rtlCol="0" anchor="ctr" anchorCtr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9736" y="556485"/>
            <a:ext cx="304800" cy="184666"/>
          </a:xfrm>
          <a:prstGeom prst="rect">
            <a:avLst/>
          </a:prstGeom>
          <a:noFill/>
          <a:ln w="0">
            <a:noFill/>
          </a:ln>
        </p:spPr>
        <p:txBody>
          <a:bodyPr wrap="square" lIns="0" rIns="79200" bIns="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066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cs-CZ" sz="2400" b="1" dirty="0" smtClean="0"/>
              <a:t>Template</a:t>
            </a:r>
          </a:p>
          <a:p>
            <a:pPr>
              <a:buSzPct val="170000"/>
              <a:buBlip>
                <a:blip r:embed="rId4"/>
              </a:buBlip>
            </a:pPr>
            <a:r>
              <a:rPr lang="cs-CZ" sz="2400" dirty="0" smtClean="0"/>
              <a:t>Vnější strom slouží k uchování reference</a:t>
            </a:r>
            <a:r>
              <a:rPr lang="en-US" sz="2400" dirty="0" smtClean="0"/>
              <a:t> u</a:t>
            </a:r>
            <a:r>
              <a:rPr lang="cs-CZ" sz="2400" dirty="0" smtClean="0"/>
              <a:t>zlů na svoji šablonu</a:t>
            </a:r>
            <a:r>
              <a:rPr lang="en-US" sz="2400" dirty="0" smtClean="0"/>
              <a:t>.</a:t>
            </a:r>
            <a:endParaRPr lang="cs-CZ" sz="2400" dirty="0" smtClean="0"/>
          </a:p>
          <a:p>
            <a:pPr>
              <a:buSzPct val="170000"/>
              <a:buBlip>
                <a:blip r:embed="rId4"/>
              </a:buBlip>
            </a:pPr>
            <a:r>
              <a:rPr lang="cs-CZ" sz="2400" dirty="0" smtClean="0"/>
              <a:t>Minimální a maximální hodnoty proměnných.</a:t>
            </a:r>
          </a:p>
          <a:p>
            <a:pPr>
              <a:buSzPct val="170000"/>
              <a:buBlip>
                <a:blip r:embed="rId4"/>
              </a:buBlip>
            </a:pPr>
            <a:r>
              <a:rPr lang="cs-CZ" sz="2400" dirty="0" smtClean="0"/>
              <a:t>Reference na šablony do kterých může zmutovat.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696200" y="381000"/>
            <a:ext cx="381000" cy="228600"/>
          </a:xfrm>
        </p:spPr>
        <p:txBody>
          <a:bodyPr lIns="90000"/>
          <a:lstStyle/>
          <a:p>
            <a:pPr algn="ctr"/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 algn="ctr"/>
              <a:t>18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6600" y="225510"/>
            <a:ext cx="277763" cy="239193"/>
          </a:xfrm>
          <a:prstGeom prst="rect">
            <a:avLst/>
          </a:prstGeom>
          <a:noFill/>
        </p:spPr>
        <p:txBody>
          <a:bodyPr wrap="square" lIns="54000" tIns="54000" rIns="396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3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92561" y="53340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360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15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95800" y="3733800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Clone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1576" y="5105400"/>
            <a:ext cx="89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Mutate</a:t>
            </a:r>
            <a:endParaRPr lang="cs-CZ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877028" y="2590800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2D639F"/>
                </a:solidFill>
              </a:rPr>
              <a:t>Rnd</a:t>
            </a:r>
            <a:endParaRPr lang="cs-CZ" b="1" dirty="0">
              <a:solidFill>
                <a:srgbClr val="2D639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0" y="228600"/>
            <a:ext cx="244102" cy="230832"/>
          </a:xfrm>
          <a:prstGeom prst="rect">
            <a:avLst/>
          </a:prstGeom>
          <a:noFill/>
        </p:spPr>
        <p:txBody>
          <a:bodyPr wrap="none" r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23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7961" y="53231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36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26</a:t>
            </a:r>
            <a:endParaRPr lang="cs-CZ" sz="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6248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Evolu</a:t>
            </a:r>
            <a:r>
              <a:rPr lang="cs-CZ" sz="3200" b="1" dirty="0" smtClean="0">
                <a:solidFill>
                  <a:schemeClr val="bg1"/>
                </a:solidFill>
              </a:rPr>
              <a:t>ční algoritmus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4645" y="6273225"/>
            <a:ext cx="1389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</a:rPr>
              <a:t>Jan </a:t>
            </a:r>
            <a:r>
              <a:rPr lang="cs-CZ" sz="1600" b="1" dirty="0" smtClean="0">
                <a:solidFill>
                  <a:schemeClr val="bg1"/>
                </a:solidFill>
              </a:rPr>
              <a:t>Černý</a:t>
            </a:r>
          </a:p>
          <a:p>
            <a:pPr algn="r"/>
            <a:r>
              <a:rPr lang="cs-CZ" sz="1200" b="1" dirty="0" smtClean="0">
                <a:solidFill>
                  <a:schemeClr val="bg1"/>
                </a:solidFill>
              </a:rPr>
              <a:t>cernjn</a:t>
            </a:r>
            <a:r>
              <a:rPr lang="en-US" sz="1200" b="1" dirty="0" smtClean="0">
                <a:solidFill>
                  <a:schemeClr val="bg1"/>
                </a:solidFill>
              </a:rPr>
              <a:t>@</a:t>
            </a:r>
            <a:r>
              <a:rPr lang="en-US" sz="1200" b="1" dirty="0" err="1" smtClean="0">
                <a:solidFill>
                  <a:schemeClr val="bg1"/>
                </a:solidFill>
              </a:rPr>
              <a:t>gmail.com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Introduction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Ensemble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SpecGen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Experiments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0318" y="227509"/>
            <a:ext cx="300082" cy="233014"/>
          </a:xfrm>
          <a:prstGeom prst="rect">
            <a:avLst/>
          </a:prstGeom>
          <a:noFill/>
        </p:spPr>
        <p:txBody>
          <a:bodyPr wrap="square" lIns="39600" tIns="50400" rIns="72000" bIns="39600" rtlCol="0" anchor="ctr" anchorCtr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9736" y="556485"/>
            <a:ext cx="304800" cy="184666"/>
          </a:xfrm>
          <a:prstGeom prst="rect">
            <a:avLst/>
          </a:prstGeom>
          <a:noFill/>
          <a:ln w="0">
            <a:noFill/>
          </a:ln>
        </p:spPr>
        <p:txBody>
          <a:bodyPr wrap="square" lIns="0" rIns="79200" bIns="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0668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70000"/>
            </a:pPr>
            <a:r>
              <a:rPr lang="cs-CZ" sz="2400" b="1" dirty="0" smtClean="0"/>
              <a:t>Růst z minimální formy</a:t>
            </a:r>
          </a:p>
          <a:p>
            <a:pPr>
              <a:buSzPct val="170000"/>
              <a:buBlip>
                <a:blip r:embed="rId3"/>
              </a:buBlip>
            </a:pPr>
            <a:r>
              <a:rPr lang="cs-CZ" sz="2400" dirty="0" smtClean="0"/>
              <a:t>Dynamický růst maxima počtu modelů, podle toho jak se daná konfigurace osvědčí.</a:t>
            </a:r>
            <a:endParaRPr lang="en-US" sz="2400" dirty="0" smtClean="0"/>
          </a:p>
          <a:p>
            <a:pPr>
              <a:buSzPct val="170000"/>
              <a:buBlip>
                <a:blip r:embed="rId3"/>
              </a:buBlip>
            </a:pPr>
            <a:r>
              <a:rPr lang="cs-CZ" sz="2400" dirty="0" smtClean="0"/>
              <a:t>Společně s omezením počtu modelů na konfiguraci umožňuje efektivní prozkoumání prostoru do dané složitosti.</a:t>
            </a:r>
            <a:endParaRPr lang="en-US" sz="2400" dirty="0" smtClean="0"/>
          </a:p>
          <a:p>
            <a:pPr>
              <a:buSzPct val="170000"/>
              <a:buBlip>
                <a:blip r:embed="rId3"/>
              </a:buBlip>
            </a:pPr>
            <a:r>
              <a:rPr lang="cs-CZ" sz="2400" dirty="0" smtClean="0"/>
              <a:t>Nárůst hloubky stromu při detekci konvergence.</a:t>
            </a:r>
          </a:p>
          <a:p>
            <a:pPr>
              <a:buSzPct val="170000"/>
              <a:buBlip>
                <a:blip r:embed="rId3"/>
              </a:buBlip>
            </a:pPr>
            <a:endParaRPr lang="cs-CZ" sz="2400" dirty="0" smtClean="0"/>
          </a:p>
          <a:p>
            <a:pPr>
              <a:buSzPct val="170000"/>
            </a:pPr>
            <a:r>
              <a:rPr lang="cs-CZ" sz="2400" b="1" dirty="0" smtClean="0"/>
              <a:t>Stárnutí</a:t>
            </a:r>
          </a:p>
          <a:p>
            <a:pPr>
              <a:buSzPct val="170000"/>
              <a:buBlip>
                <a:blip r:embed="rId3"/>
              </a:buBlip>
            </a:pPr>
            <a:r>
              <a:rPr lang="cs-CZ" sz="2400" dirty="0" smtClean="0"/>
              <a:t>Mechanismus pro selekční tlak a elitismus zároveň.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696200" y="381000"/>
            <a:ext cx="381000" cy="228600"/>
          </a:xfrm>
        </p:spPr>
        <p:txBody>
          <a:bodyPr lIns="90000"/>
          <a:lstStyle/>
          <a:p>
            <a:pPr algn="ctr"/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 algn="ctr"/>
              <a:t>19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6600" y="225510"/>
            <a:ext cx="277763" cy="239193"/>
          </a:xfrm>
          <a:prstGeom prst="rect">
            <a:avLst/>
          </a:prstGeom>
          <a:noFill/>
        </p:spPr>
        <p:txBody>
          <a:bodyPr wrap="square" lIns="54000" tIns="54000" rIns="396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3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92561" y="53340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360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15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0" y="228600"/>
            <a:ext cx="244102" cy="230832"/>
          </a:xfrm>
          <a:prstGeom prst="rect">
            <a:avLst/>
          </a:prstGeom>
          <a:noFill/>
        </p:spPr>
        <p:txBody>
          <a:bodyPr wrap="none" r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23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7961" y="53231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36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26</a:t>
            </a:r>
            <a:endParaRPr lang="cs-CZ" sz="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3352800" y="1143000"/>
            <a:ext cx="5715000" cy="4953000"/>
          </a:xfrm>
          <a:prstGeom prst="roundRect">
            <a:avLst>
              <a:gd name="adj" fmla="val 10372"/>
            </a:avLst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rgbClr val="FFFFFF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ounded Rectangle 24"/>
          <p:cNvSpPr/>
          <p:nvPr/>
        </p:nvSpPr>
        <p:spPr>
          <a:xfrm>
            <a:off x="3352800" y="1905000"/>
            <a:ext cx="5715000" cy="4191000"/>
          </a:xfrm>
          <a:prstGeom prst="roundRect">
            <a:avLst>
              <a:gd name="adj" fmla="val 1037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Rounded Rectangle 25"/>
          <p:cNvSpPr/>
          <p:nvPr/>
        </p:nvSpPr>
        <p:spPr>
          <a:xfrm>
            <a:off x="3352800" y="3429000"/>
            <a:ext cx="5715000" cy="2667000"/>
          </a:xfrm>
          <a:prstGeom prst="roundRect">
            <a:avLst/>
          </a:prstGeom>
          <a:gradFill>
            <a:gsLst>
              <a:gs pos="0">
                <a:srgbClr val="65DEFF"/>
              </a:gs>
              <a:gs pos="35000">
                <a:srgbClr val="6DDCFF"/>
              </a:gs>
              <a:gs pos="100000">
                <a:srgbClr val="BDF1FF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Box 1"/>
          <p:cNvSpPr txBox="1"/>
          <p:nvPr/>
        </p:nvSpPr>
        <p:spPr>
          <a:xfrm>
            <a:off x="0" y="152400"/>
            <a:ext cx="6248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Struktura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aplikace</a:t>
            </a:r>
            <a:r>
              <a:rPr lang="cs-CZ" sz="3200" b="1" dirty="0" smtClean="0">
                <a:solidFill>
                  <a:schemeClr val="bg1"/>
                </a:solidFill>
              </a:rPr>
              <a:t> FAKE-GAME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4645" y="6273225"/>
            <a:ext cx="1389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</a:rPr>
              <a:t>Jan </a:t>
            </a:r>
            <a:r>
              <a:rPr lang="cs-CZ" sz="1600" b="1" dirty="0" smtClean="0">
                <a:solidFill>
                  <a:schemeClr val="bg1"/>
                </a:solidFill>
              </a:rPr>
              <a:t>Černý</a:t>
            </a:r>
          </a:p>
          <a:p>
            <a:pPr algn="r"/>
            <a:r>
              <a:rPr lang="cs-CZ" sz="1200" b="1" dirty="0" smtClean="0">
                <a:solidFill>
                  <a:schemeClr val="bg1"/>
                </a:solidFill>
              </a:rPr>
              <a:t>cernjn</a:t>
            </a:r>
            <a:r>
              <a:rPr lang="en-US" sz="1200" b="1" dirty="0" smtClean="0">
                <a:solidFill>
                  <a:schemeClr val="bg1"/>
                </a:solidFill>
              </a:rPr>
              <a:t>@</a:t>
            </a:r>
            <a:r>
              <a:rPr lang="en-US" sz="1200" b="1" dirty="0" err="1" smtClean="0">
                <a:solidFill>
                  <a:schemeClr val="bg1"/>
                </a:solidFill>
              </a:rPr>
              <a:t>gmail.com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Introduction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90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Ensemble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SpecGen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772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Experiments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96591" y="228600"/>
            <a:ext cx="328209" cy="230832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3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0" y="538308"/>
            <a:ext cx="304800" cy="221018"/>
          </a:xfrm>
          <a:prstGeom prst="rect">
            <a:avLst/>
          </a:prstGeom>
          <a:noFill/>
          <a:ln w="0">
            <a:noFill/>
          </a:ln>
        </p:spPr>
        <p:txBody>
          <a:bodyPr wrap="square" lIns="0" rIns="360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15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95039" y="228600"/>
            <a:ext cx="244102" cy="230832"/>
          </a:xfrm>
          <a:prstGeom prst="rect">
            <a:avLst/>
          </a:prstGeom>
          <a:noFill/>
        </p:spPr>
        <p:txBody>
          <a:bodyPr wrap="none" r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16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01000" y="53231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72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22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0" y="228600"/>
            <a:ext cx="244102" cy="230832"/>
          </a:xfrm>
          <a:prstGeom prst="rect">
            <a:avLst/>
          </a:prstGeom>
          <a:noFill/>
        </p:spPr>
        <p:txBody>
          <a:bodyPr wrap="none" r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23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7961" y="53231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36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26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352800" y="4419600"/>
            <a:ext cx="5715000" cy="1676400"/>
          </a:xfrm>
          <a:prstGeom prst="roundRect">
            <a:avLst/>
          </a:prstGeom>
          <a:gradFill>
            <a:gsLst>
              <a:gs pos="0">
                <a:srgbClr val="00C8FE"/>
              </a:gs>
              <a:gs pos="35000">
                <a:srgbClr val="25CBFF"/>
              </a:gs>
              <a:gs pos="100000">
                <a:srgbClr val="69DFFF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Rounded Rectangle 27"/>
          <p:cNvSpPr/>
          <p:nvPr/>
        </p:nvSpPr>
        <p:spPr>
          <a:xfrm>
            <a:off x="3352800" y="5562600"/>
            <a:ext cx="5715000" cy="609600"/>
          </a:xfrm>
          <a:prstGeom prst="roundRect">
            <a:avLst/>
          </a:prstGeom>
          <a:gradFill>
            <a:gsLst>
              <a:gs pos="0">
                <a:srgbClr val="006682"/>
              </a:gs>
              <a:gs pos="35000">
                <a:srgbClr val="0098C8"/>
              </a:gs>
              <a:gs pos="100000">
                <a:srgbClr val="00ADEA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Picture 21" descr="struktu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2061058"/>
            <a:ext cx="5867400" cy="411114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0" y="24384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Evolu</a:t>
            </a:r>
            <a:r>
              <a:rPr lang="cs-CZ" sz="2400" b="1" dirty="0" smtClean="0"/>
              <a:t>ční algoritmus</a:t>
            </a:r>
            <a:endParaRPr lang="cs-CZ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3810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Hierarchický ensemble</a:t>
            </a:r>
            <a:endParaRPr lang="cs-CZ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48006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Ensemble</a:t>
            </a:r>
            <a:endParaRPr lang="cs-CZ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56388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Základní modely</a:t>
            </a:r>
            <a:endParaRPr lang="cs-CZ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0" y="1367135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Řízení evoluce</a:t>
            </a:r>
          </a:p>
        </p:txBody>
      </p:sp>
      <p:sp>
        <p:nvSpPr>
          <p:cNvPr id="35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010400" y="381000"/>
            <a:ext cx="228600" cy="228600"/>
          </a:xfrm>
        </p:spPr>
        <p:txBody>
          <a:bodyPr lIns="72000"/>
          <a:lstStyle/>
          <a:p>
            <a:pPr algn="ctr"/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 algn="ctr"/>
              <a:t>2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6" name="Picture 35" descr="a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70" y="1143000"/>
            <a:ext cx="761229" cy="753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6248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Řízení evoluce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4645" y="6273225"/>
            <a:ext cx="1389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</a:rPr>
              <a:t>Jan </a:t>
            </a:r>
            <a:r>
              <a:rPr lang="cs-CZ" sz="1600" b="1" dirty="0" smtClean="0">
                <a:solidFill>
                  <a:schemeClr val="bg1"/>
                </a:solidFill>
              </a:rPr>
              <a:t>Černý</a:t>
            </a:r>
          </a:p>
          <a:p>
            <a:pPr algn="r"/>
            <a:r>
              <a:rPr lang="cs-CZ" sz="1200" b="1" dirty="0" smtClean="0">
                <a:solidFill>
                  <a:schemeClr val="bg1"/>
                </a:solidFill>
              </a:rPr>
              <a:t>cernjn</a:t>
            </a:r>
            <a:r>
              <a:rPr lang="en-US" sz="1200" b="1" dirty="0" smtClean="0">
                <a:solidFill>
                  <a:schemeClr val="bg1"/>
                </a:solidFill>
              </a:rPr>
              <a:t>@</a:t>
            </a:r>
            <a:r>
              <a:rPr lang="en-US" sz="1200" b="1" dirty="0" err="1" smtClean="0">
                <a:solidFill>
                  <a:schemeClr val="bg1"/>
                </a:solidFill>
              </a:rPr>
              <a:t>gmail.com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Introduction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Ensemble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SpecGen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Experiments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0318" y="227509"/>
            <a:ext cx="300082" cy="233014"/>
          </a:xfrm>
          <a:prstGeom prst="rect">
            <a:avLst/>
          </a:prstGeom>
          <a:noFill/>
        </p:spPr>
        <p:txBody>
          <a:bodyPr wrap="square" lIns="39600" tIns="50400" rIns="72000" bIns="39600" rtlCol="0" anchor="ctr" anchorCtr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9736" y="556485"/>
            <a:ext cx="304800" cy="184666"/>
          </a:xfrm>
          <a:prstGeom prst="rect">
            <a:avLst/>
          </a:prstGeom>
          <a:noFill/>
          <a:ln w="0">
            <a:noFill/>
          </a:ln>
        </p:spPr>
        <p:txBody>
          <a:bodyPr wrap="square" lIns="0" rIns="79200" bIns="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06680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70000"/>
              <a:buBlip>
                <a:blip r:embed="rId3"/>
              </a:buBlip>
            </a:pPr>
            <a:r>
              <a:rPr lang="cs-CZ" sz="2400" dirty="0" smtClean="0"/>
              <a:t>Nastavení parametrů evoluce v závislosti na časovém požadavku.</a:t>
            </a:r>
          </a:p>
          <a:p>
            <a:pPr lvl="1">
              <a:buSzPct val="170000"/>
              <a:buBlip>
                <a:blip r:embed="rId3"/>
              </a:buBlip>
            </a:pPr>
            <a:r>
              <a:rPr lang="cs-CZ" sz="2400" dirty="0" smtClean="0"/>
              <a:t>Parametry ovlivňující trvání/kvalitu evoluce.</a:t>
            </a:r>
          </a:p>
          <a:p>
            <a:pPr lvl="1">
              <a:buSzPct val="170000"/>
              <a:buBlip>
                <a:blip r:embed="rId3"/>
              </a:buBlip>
            </a:pPr>
            <a:r>
              <a:rPr lang="cs-CZ" sz="2400" dirty="0" smtClean="0"/>
              <a:t>Nutné parametry </a:t>
            </a:r>
            <a:r>
              <a:rPr lang="en-US" sz="2400" dirty="0" smtClean="0"/>
              <a:t>(</a:t>
            </a:r>
            <a:r>
              <a:rPr lang="cs-CZ" sz="2400" dirty="0" smtClean="0"/>
              <a:t>volba vhodného kontextu, volba uvažovaných algoritmů..</a:t>
            </a:r>
            <a:r>
              <a:rPr lang="en-US" sz="2400" dirty="0" smtClean="0"/>
              <a:t>)</a:t>
            </a:r>
            <a:r>
              <a:rPr lang="cs-CZ" sz="2400" dirty="0" smtClean="0"/>
              <a:t>.</a:t>
            </a:r>
          </a:p>
          <a:p>
            <a:pPr lvl="1">
              <a:buSzPct val="170000"/>
            </a:pPr>
            <a:r>
              <a:rPr lang="en-US" sz="2400" dirty="0" smtClean="0"/>
              <a:t>=&gt;</a:t>
            </a:r>
            <a:r>
              <a:rPr lang="cs-CZ" sz="2400" dirty="0" smtClean="0"/>
              <a:t> Redukce parametrů pro uživatele na jediný a srozumitelný parametr.</a:t>
            </a:r>
          </a:p>
          <a:p>
            <a:pPr>
              <a:buSzPct val="170000"/>
              <a:buBlip>
                <a:blip r:embed="rId3"/>
              </a:buBlip>
            </a:pPr>
            <a:r>
              <a:rPr lang="en-US" sz="2400" dirty="0" err="1" smtClean="0"/>
              <a:t>Vyu</a:t>
            </a:r>
            <a:r>
              <a:rPr lang="cs-CZ" sz="2400" dirty="0" smtClean="0"/>
              <a:t>žití více kontextů a více evolučních algoritmů.</a:t>
            </a:r>
          </a:p>
          <a:p>
            <a:pPr>
              <a:buSzPct val="170000"/>
            </a:pPr>
            <a:endParaRPr lang="cs-CZ" sz="2400" dirty="0" smtClean="0"/>
          </a:p>
          <a:p>
            <a:pPr>
              <a:buSzPct val="170000"/>
            </a:pPr>
            <a:r>
              <a:rPr lang="cs-CZ" sz="2400" b="1" dirty="0" smtClean="0"/>
              <a:t>Redukce dat a zvětšování vzorku dat při konvergenci</a:t>
            </a:r>
            <a:endParaRPr lang="en-US" sz="2400" dirty="0" smtClean="0"/>
          </a:p>
          <a:p>
            <a:pPr>
              <a:buSzPct val="170000"/>
              <a:buBlip>
                <a:blip r:embed="rId3"/>
              </a:buBlip>
            </a:pPr>
            <a:r>
              <a:rPr lang="cs-CZ" sz="2400" dirty="0" smtClean="0"/>
              <a:t>Na redukovaných datech lze rychleji </a:t>
            </a:r>
            <a:r>
              <a:rPr lang="en-US" sz="2400" dirty="0" err="1" smtClean="0"/>
              <a:t>nal</a:t>
            </a:r>
            <a:r>
              <a:rPr lang="cs-CZ" sz="2400" dirty="0" smtClean="0"/>
              <a:t>ézt dobrou kombinaci modelů, která poté bude fungovat i na </a:t>
            </a:r>
            <a:r>
              <a:rPr lang="en-US" sz="2400" dirty="0" err="1" smtClean="0"/>
              <a:t>kompletn</a:t>
            </a:r>
            <a:r>
              <a:rPr lang="cs-CZ" sz="2400" dirty="0" smtClean="0"/>
              <a:t>ích datech.</a:t>
            </a:r>
          </a:p>
          <a:p>
            <a:pPr>
              <a:buSzPct val="170000"/>
              <a:buBlip>
                <a:blip r:embed="rId3"/>
              </a:buBlip>
            </a:pPr>
            <a:r>
              <a:rPr lang="cs-CZ" sz="2400" dirty="0" smtClean="0"/>
              <a:t>Zvětšení vzorku </a:t>
            </a:r>
            <a:r>
              <a:rPr lang="en-US" sz="2400" dirty="0" smtClean="0"/>
              <a:t>=</a:t>
            </a:r>
            <a:r>
              <a:rPr lang="cs-CZ" sz="2400" dirty="0" smtClean="0"/>
              <a:t> nový kontext.</a:t>
            </a:r>
          </a:p>
          <a:p>
            <a:pPr>
              <a:buSzPct val="170000"/>
              <a:buBlip>
                <a:blip r:embed="rId3"/>
              </a:buBlip>
            </a:pPr>
            <a:r>
              <a:rPr lang="cs-CZ" sz="2400" dirty="0" smtClean="0"/>
              <a:t>Přenos nejlepších řešení do nového kontextu.</a:t>
            </a:r>
            <a:endParaRPr lang="en-US" sz="2400" dirty="0" smtClean="0"/>
          </a:p>
          <a:p>
            <a:pPr>
              <a:buSzPct val="170000"/>
              <a:buBlip>
                <a:blip r:embed="rId3"/>
              </a:buBlip>
            </a:pPr>
            <a:endParaRPr lang="cs-CZ" sz="2400" dirty="0" smtClean="0"/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696200" y="381000"/>
            <a:ext cx="381000" cy="228600"/>
          </a:xfrm>
        </p:spPr>
        <p:txBody>
          <a:bodyPr lIns="90000"/>
          <a:lstStyle/>
          <a:p>
            <a:pPr algn="ctr"/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 algn="ctr"/>
              <a:t>20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6600" y="225510"/>
            <a:ext cx="277763" cy="239193"/>
          </a:xfrm>
          <a:prstGeom prst="rect">
            <a:avLst/>
          </a:prstGeom>
          <a:noFill/>
        </p:spPr>
        <p:txBody>
          <a:bodyPr wrap="square" lIns="54000" tIns="54000" rIns="396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3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92561" y="53340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360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15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0" y="228600"/>
            <a:ext cx="244102" cy="230832"/>
          </a:xfrm>
          <a:prstGeom prst="rect">
            <a:avLst/>
          </a:prstGeom>
          <a:noFill/>
        </p:spPr>
        <p:txBody>
          <a:bodyPr wrap="none" r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23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7961" y="53231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36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26</a:t>
            </a:r>
            <a:endParaRPr lang="cs-CZ" sz="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rubeh_evoluc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5172" y="3124199"/>
            <a:ext cx="4358827" cy="30956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52400"/>
            <a:ext cx="6248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Řízení evoluce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4645" y="6273225"/>
            <a:ext cx="1389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</a:rPr>
              <a:t>Jan </a:t>
            </a:r>
            <a:r>
              <a:rPr lang="cs-CZ" sz="1600" b="1" dirty="0" smtClean="0">
                <a:solidFill>
                  <a:schemeClr val="bg1"/>
                </a:solidFill>
              </a:rPr>
              <a:t>Černý</a:t>
            </a:r>
          </a:p>
          <a:p>
            <a:pPr algn="r"/>
            <a:r>
              <a:rPr lang="cs-CZ" sz="1200" b="1" dirty="0" smtClean="0">
                <a:solidFill>
                  <a:schemeClr val="bg1"/>
                </a:solidFill>
              </a:rPr>
              <a:t>cernjn</a:t>
            </a:r>
            <a:r>
              <a:rPr lang="en-US" sz="1200" b="1" dirty="0" smtClean="0">
                <a:solidFill>
                  <a:schemeClr val="bg1"/>
                </a:solidFill>
              </a:rPr>
              <a:t>@</a:t>
            </a:r>
            <a:r>
              <a:rPr lang="en-US" sz="1200" b="1" dirty="0" err="1" smtClean="0">
                <a:solidFill>
                  <a:schemeClr val="bg1"/>
                </a:solidFill>
              </a:rPr>
              <a:t>gmail.com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Introduction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Ensemble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SpecGen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Experiments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0318" y="227509"/>
            <a:ext cx="300082" cy="233014"/>
          </a:xfrm>
          <a:prstGeom prst="rect">
            <a:avLst/>
          </a:prstGeom>
          <a:noFill/>
        </p:spPr>
        <p:txBody>
          <a:bodyPr wrap="square" lIns="39600" tIns="50400" rIns="72000" bIns="39600" rtlCol="0" anchor="ctr" anchorCtr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9736" y="556485"/>
            <a:ext cx="304800" cy="184666"/>
          </a:xfrm>
          <a:prstGeom prst="rect">
            <a:avLst/>
          </a:prstGeom>
          <a:noFill/>
          <a:ln w="0">
            <a:noFill/>
          </a:ln>
        </p:spPr>
        <p:txBody>
          <a:bodyPr wrap="square" lIns="0" rIns="79200" bIns="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0668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70000"/>
            </a:pPr>
            <a:r>
              <a:rPr lang="en-US" sz="2400" b="1" dirty="0" err="1" smtClean="0"/>
              <a:t>Zku</a:t>
            </a:r>
            <a:r>
              <a:rPr lang="cs-CZ" sz="2400" b="1" dirty="0" smtClean="0"/>
              <a:t>šenosti z předchozích běhů</a:t>
            </a:r>
          </a:p>
          <a:p>
            <a:pPr>
              <a:buSzPct val="170000"/>
              <a:buBlip>
                <a:blip r:embed="rId4"/>
              </a:buBlip>
            </a:pPr>
            <a:r>
              <a:rPr lang="cs-CZ" sz="2400" dirty="0" smtClean="0"/>
              <a:t>Na základě podobnosti metadat vyberu vhodné jedince do počáteční generace.</a:t>
            </a:r>
          </a:p>
          <a:p>
            <a:pPr>
              <a:buSzPct val="170000"/>
              <a:buBlip>
                <a:blip r:embed="rId4"/>
              </a:buBlip>
            </a:pPr>
            <a:r>
              <a:rPr lang="cs-CZ" sz="2400" dirty="0" smtClean="0"/>
              <a:t>Na základě podobnosti výstupu modelů rozhodnu zda aktualizovat záznam v databázi nebo vytvořit nový </a:t>
            </a:r>
            <a:r>
              <a:rPr lang="en-US" sz="2400" dirty="0" smtClean="0"/>
              <a:t>=&gt;</a:t>
            </a:r>
            <a:r>
              <a:rPr lang="cs-CZ" sz="2400" dirty="0" smtClean="0"/>
              <a:t> automatické clusterování dat v databázi.</a:t>
            </a:r>
            <a:endParaRPr lang="en-US" sz="2400" dirty="0" smtClean="0"/>
          </a:p>
          <a:p>
            <a:pPr>
              <a:buSzPct val="170000"/>
              <a:buBlip>
                <a:blip r:embed="rId4"/>
              </a:buBlip>
            </a:pPr>
            <a:endParaRPr lang="en-US" sz="2400" dirty="0" smtClean="0"/>
          </a:p>
          <a:p>
            <a:pPr>
              <a:buSzPct val="170000"/>
            </a:pPr>
            <a:r>
              <a:rPr lang="cs-CZ" sz="2400" b="1" dirty="0" smtClean="0"/>
              <a:t>Optimalizace </a:t>
            </a:r>
            <a:r>
              <a:rPr lang="cs-CZ" sz="2400" b="1" dirty="0" smtClean="0"/>
              <a:t>proměnných</a:t>
            </a:r>
            <a:endParaRPr lang="en-US" sz="2400" dirty="0" smtClean="0"/>
          </a:p>
          <a:p>
            <a:pPr>
              <a:buSzPct val="170000"/>
              <a:buBlip>
                <a:blip r:embed="rId4"/>
              </a:buBlip>
            </a:pPr>
            <a:r>
              <a:rPr lang="cs-CZ" sz="2400" dirty="0" smtClean="0"/>
              <a:t>Využití jinak nastavené </a:t>
            </a:r>
            <a:r>
              <a:rPr lang="cs-CZ" sz="2400" dirty="0" smtClean="0"/>
              <a:t>evoluce</a:t>
            </a:r>
          </a:p>
          <a:p>
            <a:pPr>
              <a:buSzPct val="170000"/>
            </a:pPr>
            <a:r>
              <a:rPr lang="cs-CZ" sz="2400" dirty="0" smtClean="0"/>
              <a:t>nad </a:t>
            </a:r>
            <a:r>
              <a:rPr lang="cs-CZ" sz="2400" dirty="0" smtClean="0"/>
              <a:t>stejným kontextem</a:t>
            </a:r>
            <a:r>
              <a:rPr lang="cs-CZ" sz="2400" dirty="0" smtClean="0"/>
              <a:t>.</a:t>
            </a:r>
            <a:endParaRPr lang="en-US" sz="2400" dirty="0" smtClean="0"/>
          </a:p>
          <a:p>
            <a:pPr>
              <a:buSzPct val="170000"/>
              <a:buBlip>
                <a:blip r:embed="rId4"/>
              </a:buBlip>
            </a:pPr>
            <a:r>
              <a:rPr lang="cs-CZ" sz="2400" dirty="0" smtClean="0"/>
              <a:t>Malá pravď. strukturních mutací</a:t>
            </a:r>
          </a:p>
          <a:p>
            <a:pPr>
              <a:buSzPct val="170000"/>
              <a:buBlip>
                <a:blip r:embed="rId4"/>
              </a:buBlip>
            </a:pPr>
            <a:r>
              <a:rPr lang="cs-CZ" sz="2400" dirty="0" smtClean="0"/>
              <a:t>Vysoká pravď. mutace proměnných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696200" y="381000"/>
            <a:ext cx="381000" cy="228600"/>
          </a:xfrm>
        </p:spPr>
        <p:txBody>
          <a:bodyPr lIns="90000"/>
          <a:lstStyle/>
          <a:p>
            <a:pPr algn="ctr"/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 algn="ctr"/>
              <a:t>21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6600" y="225510"/>
            <a:ext cx="277763" cy="239193"/>
          </a:xfrm>
          <a:prstGeom prst="rect">
            <a:avLst/>
          </a:prstGeom>
          <a:noFill/>
        </p:spPr>
        <p:txBody>
          <a:bodyPr wrap="square" lIns="54000" tIns="54000" rIns="396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3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92561" y="53340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360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15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2000" y="228600"/>
            <a:ext cx="244102" cy="230832"/>
          </a:xfrm>
          <a:prstGeom prst="rect">
            <a:avLst/>
          </a:prstGeom>
          <a:noFill/>
        </p:spPr>
        <p:txBody>
          <a:bodyPr wrap="none" r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23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7961" y="53231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36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26</a:t>
            </a:r>
            <a:endParaRPr lang="cs-CZ" sz="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6248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Řízení evoluce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4645" y="6273225"/>
            <a:ext cx="1389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</a:rPr>
              <a:t>Jan </a:t>
            </a:r>
            <a:r>
              <a:rPr lang="cs-CZ" sz="1600" b="1" dirty="0" smtClean="0">
                <a:solidFill>
                  <a:schemeClr val="bg1"/>
                </a:solidFill>
              </a:rPr>
              <a:t>Černý</a:t>
            </a:r>
          </a:p>
          <a:p>
            <a:pPr algn="r"/>
            <a:r>
              <a:rPr lang="cs-CZ" sz="1200" b="1" dirty="0" smtClean="0">
                <a:solidFill>
                  <a:schemeClr val="bg1"/>
                </a:solidFill>
              </a:rPr>
              <a:t>cernjn</a:t>
            </a:r>
            <a:r>
              <a:rPr lang="en-US" sz="1200" b="1" dirty="0" smtClean="0">
                <a:solidFill>
                  <a:schemeClr val="bg1"/>
                </a:solidFill>
              </a:rPr>
              <a:t>@</a:t>
            </a:r>
            <a:r>
              <a:rPr lang="en-US" sz="1200" b="1" dirty="0" err="1" smtClean="0">
                <a:solidFill>
                  <a:schemeClr val="bg1"/>
                </a:solidFill>
              </a:rPr>
              <a:t>gmail.com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Introduction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Ensemble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SpecGen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Experiments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0318" y="227509"/>
            <a:ext cx="300082" cy="233014"/>
          </a:xfrm>
          <a:prstGeom prst="rect">
            <a:avLst/>
          </a:prstGeom>
          <a:noFill/>
        </p:spPr>
        <p:txBody>
          <a:bodyPr wrap="square" lIns="39600" tIns="50400" rIns="72000" bIns="39600" rtlCol="0" anchor="ctr" anchorCtr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9736" y="556485"/>
            <a:ext cx="304800" cy="184666"/>
          </a:xfrm>
          <a:prstGeom prst="rect">
            <a:avLst/>
          </a:prstGeom>
          <a:noFill/>
          <a:ln w="0">
            <a:noFill/>
          </a:ln>
        </p:spPr>
        <p:txBody>
          <a:bodyPr wrap="square" lIns="0" rIns="79200" bIns="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696200" y="381000"/>
            <a:ext cx="381000" cy="228600"/>
          </a:xfrm>
        </p:spPr>
        <p:txBody>
          <a:bodyPr lIns="90000"/>
          <a:lstStyle/>
          <a:p>
            <a:pPr algn="ctr"/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 algn="ctr"/>
              <a:t>22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6600" y="225510"/>
            <a:ext cx="277763" cy="239193"/>
          </a:xfrm>
          <a:prstGeom prst="rect">
            <a:avLst/>
          </a:prstGeom>
          <a:noFill/>
        </p:spPr>
        <p:txBody>
          <a:bodyPr wrap="square" lIns="54000" tIns="54000" rIns="396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3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92561" y="53340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360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15</a:t>
            </a:r>
            <a:endParaRPr lang="cs-CZ" sz="900" b="1" dirty="0">
              <a:solidFill>
                <a:schemeClr val="bg1"/>
              </a:solidFill>
            </a:endParaRPr>
          </a:p>
        </p:txBody>
      </p:sp>
      <p:pic>
        <p:nvPicPr>
          <p:cNvPr id="19" name="Picture 18" descr="control fl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066800"/>
            <a:ext cx="4800600" cy="514809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86200" y="13716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70000"/>
            </a:pPr>
            <a:r>
              <a:rPr lang="cs-CZ" sz="2400" b="1" dirty="0" smtClean="0">
                <a:solidFill>
                  <a:srgbClr val="128C69"/>
                </a:solidFill>
              </a:rPr>
              <a:t>Zvětšování vzorku dat při konvergenci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29200" y="342453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70000"/>
            </a:pPr>
            <a:r>
              <a:rPr lang="cs-CZ" sz="2400" b="1" dirty="0" smtClean="0">
                <a:solidFill>
                  <a:srgbClr val="33889F"/>
                </a:solidFill>
              </a:rPr>
              <a:t>Zkušenosti z předchozích běhů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24200" y="48768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70000"/>
            </a:pPr>
            <a:r>
              <a:rPr lang="cs-CZ" sz="2400" b="1" dirty="0" smtClean="0">
                <a:solidFill>
                  <a:srgbClr val="1C424C"/>
                </a:solidFill>
              </a:rPr>
              <a:t>Optimalizace proměnných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82000" y="228600"/>
            <a:ext cx="244102" cy="230832"/>
          </a:xfrm>
          <a:prstGeom prst="rect">
            <a:avLst/>
          </a:prstGeom>
          <a:noFill/>
        </p:spPr>
        <p:txBody>
          <a:bodyPr wrap="none" r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23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7961" y="53231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36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26</a:t>
            </a:r>
            <a:endParaRPr lang="cs-CZ" sz="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6248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Experimenty</a:t>
            </a:r>
            <a:r>
              <a:rPr lang="en-US" sz="3200" b="1" dirty="0" smtClean="0">
                <a:solidFill>
                  <a:schemeClr val="bg1"/>
                </a:solidFill>
              </a:rPr>
              <a:t> - ensemble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4645" y="6273225"/>
            <a:ext cx="1389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</a:rPr>
              <a:t>Jan </a:t>
            </a:r>
            <a:r>
              <a:rPr lang="cs-CZ" sz="1600" b="1" dirty="0" smtClean="0">
                <a:solidFill>
                  <a:schemeClr val="bg1"/>
                </a:solidFill>
              </a:rPr>
              <a:t>Černý</a:t>
            </a:r>
          </a:p>
          <a:p>
            <a:pPr algn="r"/>
            <a:r>
              <a:rPr lang="cs-CZ" sz="1200" b="1" dirty="0" smtClean="0">
                <a:solidFill>
                  <a:schemeClr val="bg1"/>
                </a:solidFill>
              </a:rPr>
              <a:t>cernjn</a:t>
            </a:r>
            <a:r>
              <a:rPr lang="en-US" sz="1200" b="1" dirty="0" smtClean="0">
                <a:solidFill>
                  <a:schemeClr val="bg1"/>
                </a:solidFill>
              </a:rPr>
              <a:t>@</a:t>
            </a:r>
            <a:r>
              <a:rPr lang="en-US" sz="1200" b="1" dirty="0" err="1" smtClean="0">
                <a:solidFill>
                  <a:schemeClr val="bg1"/>
                </a:solidFill>
              </a:rPr>
              <a:t>gmail.com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Introduction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Ensemble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SpecGen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Experiments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0318" y="227509"/>
            <a:ext cx="300082" cy="233014"/>
          </a:xfrm>
          <a:prstGeom prst="rect">
            <a:avLst/>
          </a:prstGeom>
          <a:noFill/>
        </p:spPr>
        <p:txBody>
          <a:bodyPr wrap="square" lIns="39600" tIns="50400" rIns="72000" bIns="39600" rtlCol="0" anchor="ctr" anchorCtr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9736" y="556485"/>
            <a:ext cx="304800" cy="184666"/>
          </a:xfrm>
          <a:prstGeom prst="rect">
            <a:avLst/>
          </a:prstGeom>
          <a:noFill/>
          <a:ln w="0">
            <a:noFill/>
          </a:ln>
        </p:spPr>
        <p:txBody>
          <a:bodyPr wrap="square" lIns="0" rIns="79200" bIns="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7600" y="229690"/>
            <a:ext cx="244102" cy="230832"/>
          </a:xfrm>
          <a:prstGeom prst="rect">
            <a:avLst/>
          </a:prstGeom>
          <a:noFill/>
        </p:spPr>
        <p:txBody>
          <a:bodyPr wrap="none" r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15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73561" y="53340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36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18</a:t>
            </a:r>
            <a:endParaRPr lang="cs-CZ" sz="9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57205" y="1096198"/>
          <a:ext cx="8229595" cy="5076002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1708031"/>
                <a:gridCol w="931652"/>
                <a:gridCol w="931652"/>
                <a:gridCol w="931652"/>
                <a:gridCol w="931652"/>
                <a:gridCol w="931652"/>
                <a:gridCol w="931652"/>
                <a:gridCol w="931652"/>
              </a:tblGrid>
              <a:tr h="267158"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Data</a:t>
                      </a:r>
                      <a:r>
                        <a:rPr lang="en-US" sz="1700" dirty="0" smtClean="0"/>
                        <a:t>\ Model </a:t>
                      </a:r>
                      <a:r>
                        <a:rPr lang="en-US" sz="1050" dirty="0" smtClean="0"/>
                        <a:t>[RMSE]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AS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DIV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BAG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BST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CG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ST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Zákl.</a:t>
                      </a:r>
                      <a:endParaRPr lang="cs-CZ" sz="1700" dirty="0"/>
                    </a:p>
                  </a:txBody>
                  <a:tcPr marL="46800" marR="46800" marT="0" marB="0"/>
                </a:tc>
              </a:tr>
              <a:tr h="26715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Block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</a:rPr>
                        <a:t>1.21</a:t>
                      </a:r>
                      <a:endParaRPr lang="cs-CZ" sz="1700" b="1" dirty="0">
                        <a:solidFill>
                          <a:srgbClr val="FF0000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3.23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6.6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6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4.02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5.76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6.6</a:t>
                      </a:r>
                      <a:endParaRPr lang="cs-CZ" sz="1700" dirty="0"/>
                    </a:p>
                  </a:txBody>
                  <a:tcPr marL="46800" marR="46800" marT="0" marB="0"/>
                </a:tc>
              </a:tr>
              <a:tr h="26715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Bump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b="1" dirty="0" smtClean="0">
                          <a:solidFill>
                            <a:srgbClr val="FF0000"/>
                          </a:solidFill>
                        </a:rPr>
                        <a:t>1.39</a:t>
                      </a:r>
                      <a:endParaRPr lang="cs-CZ" sz="1700" b="1" dirty="0">
                        <a:solidFill>
                          <a:srgbClr val="FF0000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4.8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6.69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12.04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6.7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6.82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6.85</a:t>
                      </a:r>
                      <a:endParaRPr lang="cs-CZ" sz="1700" dirty="0"/>
                    </a:p>
                  </a:txBody>
                  <a:tcPr marL="46800" marR="46800" marT="0" marB="0"/>
                </a:tc>
              </a:tr>
              <a:tr h="267158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Doppler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</a:rPr>
                        <a:t>1.24</a:t>
                      </a:r>
                      <a:endParaRPr lang="cs-CZ" sz="1700" b="1" dirty="0">
                        <a:solidFill>
                          <a:srgbClr val="FF0000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3.21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6.25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6.55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5.24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5.94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6.32</a:t>
                      </a:r>
                      <a:endParaRPr lang="cs-CZ" sz="1700" dirty="0"/>
                    </a:p>
                  </a:txBody>
                  <a:tcPr marL="46800" marR="46800" marT="0" marB="0"/>
                </a:tc>
              </a:tr>
              <a:tr h="267158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Heavysine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0.52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</a:rPr>
                        <a:t>0.4</a:t>
                      </a:r>
                      <a:endParaRPr lang="cs-CZ" sz="1700" b="1" dirty="0">
                        <a:solidFill>
                          <a:srgbClr val="FF0000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5.1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4.6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2.19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3.35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5.1</a:t>
                      </a:r>
                      <a:endParaRPr lang="cs-CZ" sz="1700" dirty="0"/>
                    </a:p>
                  </a:txBody>
                  <a:tcPr marL="46800" marR="46800" marT="0" marB="0"/>
                </a:tc>
              </a:tr>
              <a:tr h="26715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Block</a:t>
                      </a:r>
                      <a:r>
                        <a:rPr lang="cs-CZ" sz="1700" dirty="0" smtClean="0"/>
                        <a:t> šum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</a:rPr>
                        <a:t>2.88</a:t>
                      </a:r>
                      <a:endParaRPr lang="cs-CZ" sz="1700" b="1" dirty="0">
                        <a:solidFill>
                          <a:srgbClr val="FF0000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4.08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6.92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6.02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4.9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6.56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5.1</a:t>
                      </a:r>
                      <a:endParaRPr lang="cs-CZ" sz="1700" dirty="0"/>
                    </a:p>
                  </a:txBody>
                  <a:tcPr marL="46800" marR="46800" marT="0" marB="0"/>
                </a:tc>
              </a:tr>
              <a:tr h="26715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Bump</a:t>
                      </a:r>
                      <a:r>
                        <a:rPr lang="cs-CZ" sz="1700" dirty="0" smtClean="0"/>
                        <a:t> šum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</a:rPr>
                        <a:t>3.07</a:t>
                      </a:r>
                      <a:endParaRPr lang="cs-CZ" sz="1700" b="1" dirty="0">
                        <a:solidFill>
                          <a:srgbClr val="FF0000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5.41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7.14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11.5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7.04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7.04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7.12</a:t>
                      </a:r>
                      <a:endParaRPr lang="cs-CZ" sz="1700" dirty="0"/>
                    </a:p>
                  </a:txBody>
                  <a:tcPr marL="46800" marR="46800" marT="0" marB="0"/>
                </a:tc>
              </a:tr>
              <a:tr h="267158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Doppler šum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</a:rPr>
                        <a:t>2.87</a:t>
                      </a:r>
                      <a:endParaRPr lang="cs-CZ" sz="1700" b="1" dirty="0">
                        <a:solidFill>
                          <a:srgbClr val="FF0000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4.02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6.67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6.84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5.75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6.37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6.67</a:t>
                      </a:r>
                      <a:endParaRPr lang="cs-CZ" sz="1700" dirty="0"/>
                    </a:p>
                  </a:txBody>
                  <a:tcPr marL="46800" marR="46800" marT="0" marB="0"/>
                </a:tc>
              </a:tr>
              <a:tr h="267158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Heavysine šum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2.51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</a:rPr>
                        <a:t>2.29</a:t>
                      </a:r>
                      <a:endParaRPr lang="cs-CZ" sz="1700" b="1" dirty="0">
                        <a:solidFill>
                          <a:srgbClr val="FF0000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5.71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4.67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3.39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4.37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5.75</a:t>
                      </a:r>
                      <a:endParaRPr lang="cs-CZ" sz="1700" dirty="0"/>
                    </a:p>
                  </a:txBody>
                  <a:tcPr marL="46800" marR="46800" marT="0" marB="0"/>
                </a:tc>
              </a:tr>
              <a:tr h="267158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Bosthouse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3.59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4.03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3.33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3.47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3.34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3.42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</a:rPr>
                        <a:t>3.31</a:t>
                      </a:r>
                      <a:endParaRPr lang="cs-CZ" sz="1700" b="1" dirty="0">
                        <a:solidFill>
                          <a:srgbClr val="FF0000"/>
                        </a:solidFill>
                      </a:endParaRPr>
                    </a:p>
                  </a:txBody>
                  <a:tcPr marL="46800" marR="46800" marT="0" marB="0"/>
                </a:tc>
              </a:tr>
              <a:tr h="267158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Buildings 1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</a:rPr>
                        <a:t>115.4</a:t>
                      </a:r>
                      <a:endParaRPr lang="cs-CZ" sz="1700" b="1" dirty="0">
                        <a:solidFill>
                          <a:srgbClr val="FF0000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118.4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121.4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121.3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119.6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120.8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121.2</a:t>
                      </a:r>
                      <a:endParaRPr lang="cs-CZ" sz="1700" dirty="0"/>
                    </a:p>
                  </a:txBody>
                  <a:tcPr marL="46800" marR="46800" marT="0" marB="0"/>
                </a:tc>
              </a:tr>
              <a:tr h="267158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Buildings 2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</a:rPr>
                        <a:t>0.517</a:t>
                      </a:r>
                      <a:endParaRPr lang="cs-CZ" sz="1700" b="1" dirty="0">
                        <a:solidFill>
                          <a:srgbClr val="FF0000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0.517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0.526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0.527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0.524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0.52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0.525</a:t>
                      </a:r>
                      <a:endParaRPr lang="cs-CZ" sz="1700" dirty="0"/>
                    </a:p>
                  </a:txBody>
                  <a:tcPr marL="46800" marR="46800" marT="0" marB="0"/>
                </a:tc>
              </a:tr>
              <a:tr h="267158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Buildings 3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</a:rPr>
                        <a:t>0.597</a:t>
                      </a:r>
                      <a:endParaRPr lang="cs-CZ" sz="1700" b="1" dirty="0">
                        <a:solidFill>
                          <a:srgbClr val="FF0000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0.604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0.624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0.623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0.613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0.616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0.63</a:t>
                      </a:r>
                      <a:endParaRPr lang="cs-CZ" sz="1700" dirty="0"/>
                    </a:p>
                  </a:txBody>
                  <a:tcPr marL="46800" marR="46800" marT="0" marB="0"/>
                </a:tc>
              </a:tr>
              <a:tr h="267158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Flare 1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0.103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0.0976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0.095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0.095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0.095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0.0949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</a:rPr>
                        <a:t>0.0941</a:t>
                      </a:r>
                      <a:endParaRPr lang="cs-CZ" sz="1700" b="1" dirty="0">
                        <a:solidFill>
                          <a:srgbClr val="FF0000"/>
                        </a:solidFill>
                      </a:endParaRPr>
                    </a:p>
                  </a:txBody>
                  <a:tcPr marL="46800" marR="46800" marT="0" marB="0"/>
                </a:tc>
              </a:tr>
              <a:tr h="267158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Flare 2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0.034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0.034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0.0325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</a:rPr>
                        <a:t>0.0318</a:t>
                      </a:r>
                      <a:endParaRPr lang="cs-CZ" sz="1700" b="1" dirty="0">
                        <a:solidFill>
                          <a:srgbClr val="FF0000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0.0325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0.033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0.0327</a:t>
                      </a:r>
                      <a:endParaRPr lang="cs-CZ" sz="1700" dirty="0"/>
                    </a:p>
                  </a:txBody>
                  <a:tcPr marL="46800" marR="46800" marT="0" marB="0"/>
                </a:tc>
              </a:tr>
              <a:tr h="267158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Flare 3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0.025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0.026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0.025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</a:rPr>
                        <a:t>0.024</a:t>
                      </a:r>
                      <a:endParaRPr lang="cs-CZ" sz="1700" b="1" dirty="0">
                        <a:solidFill>
                          <a:srgbClr val="FF0000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0.026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0.028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0.026</a:t>
                      </a:r>
                      <a:endParaRPr lang="cs-CZ" sz="1700" dirty="0"/>
                    </a:p>
                  </a:txBody>
                  <a:tcPr marL="46800" marR="46800" marT="0" marB="0"/>
                </a:tc>
              </a:tr>
              <a:tr h="267158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Heart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0.218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0.237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0.202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</a:rPr>
                        <a:t>0.196</a:t>
                      </a:r>
                      <a:endParaRPr lang="cs-CZ" sz="1700" b="1" dirty="0">
                        <a:solidFill>
                          <a:srgbClr val="FF0000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0.205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0.206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0.207</a:t>
                      </a:r>
                      <a:endParaRPr lang="cs-CZ" sz="1700" dirty="0"/>
                    </a:p>
                  </a:txBody>
                  <a:tcPr marL="46800" marR="46800" marT="0" marB="0"/>
                </a:tc>
              </a:tr>
              <a:tr h="267158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Mandarin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0.102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0.104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0.102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0.124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0.103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</a:rPr>
                        <a:t>0.097</a:t>
                      </a:r>
                      <a:endParaRPr lang="cs-CZ" sz="1700" b="1" dirty="0">
                        <a:solidFill>
                          <a:srgbClr val="FF0000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0.103</a:t>
                      </a:r>
                      <a:endParaRPr lang="cs-CZ" sz="1700" dirty="0"/>
                    </a:p>
                  </a:txBody>
                  <a:tcPr marL="46800" marR="46800" marT="0" marB="0"/>
                </a:tc>
              </a:tr>
              <a:tr h="267158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Antro age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12.83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12.99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11.78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</a:rPr>
                        <a:t>11.74</a:t>
                      </a:r>
                      <a:endParaRPr lang="cs-CZ" sz="1700" b="1" dirty="0">
                        <a:solidFill>
                          <a:srgbClr val="FF0000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11.84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11.77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11.86</a:t>
                      </a:r>
                      <a:endParaRPr lang="cs-CZ" sz="1700" dirty="0"/>
                    </a:p>
                  </a:txBody>
                  <a:tcPr marL="46800" marR="46800" marT="0" marB="0"/>
                </a:tc>
              </a:tr>
            </a:tbl>
          </a:graphicData>
        </a:graphic>
      </p:graphicFrame>
      <p:sp>
        <p:nvSpPr>
          <p:cNvPr id="16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077200" y="381000"/>
            <a:ext cx="381000" cy="228600"/>
          </a:xfrm>
        </p:spPr>
        <p:txBody>
          <a:bodyPr lIns="108000"/>
          <a:lstStyle/>
          <a:p>
            <a:pPr algn="ctr"/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 algn="ctr"/>
              <a:t>23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6600" y="225510"/>
            <a:ext cx="277763" cy="239193"/>
          </a:xfrm>
          <a:prstGeom prst="rect">
            <a:avLst/>
          </a:prstGeom>
          <a:noFill/>
        </p:spPr>
        <p:txBody>
          <a:bodyPr wrap="square" lIns="54000" tIns="54000" rIns="396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3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92561" y="53340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360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15</a:t>
            </a:r>
            <a:endParaRPr lang="cs-CZ" sz="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6248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Experimenty</a:t>
            </a:r>
            <a:r>
              <a:rPr lang="en-US" sz="3200" b="1" dirty="0" smtClean="0">
                <a:solidFill>
                  <a:schemeClr val="bg1"/>
                </a:solidFill>
              </a:rPr>
              <a:t> - </a:t>
            </a:r>
            <a:r>
              <a:rPr lang="en-US" sz="3200" b="1" dirty="0" err="1" smtClean="0">
                <a:solidFill>
                  <a:schemeClr val="bg1"/>
                </a:solidFill>
              </a:rPr>
              <a:t>evoluce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4645" y="6273225"/>
            <a:ext cx="1389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</a:rPr>
              <a:t>Jan </a:t>
            </a:r>
            <a:r>
              <a:rPr lang="cs-CZ" sz="1600" b="1" dirty="0" smtClean="0">
                <a:solidFill>
                  <a:schemeClr val="bg1"/>
                </a:solidFill>
              </a:rPr>
              <a:t>Černý</a:t>
            </a:r>
          </a:p>
          <a:p>
            <a:pPr algn="r"/>
            <a:r>
              <a:rPr lang="cs-CZ" sz="1200" b="1" dirty="0" smtClean="0">
                <a:solidFill>
                  <a:schemeClr val="bg1"/>
                </a:solidFill>
              </a:rPr>
              <a:t>cernjn</a:t>
            </a:r>
            <a:r>
              <a:rPr lang="en-US" sz="1200" b="1" dirty="0" smtClean="0">
                <a:solidFill>
                  <a:schemeClr val="bg1"/>
                </a:solidFill>
              </a:rPr>
              <a:t>@</a:t>
            </a:r>
            <a:r>
              <a:rPr lang="en-US" sz="1200" b="1" dirty="0" err="1" smtClean="0">
                <a:solidFill>
                  <a:schemeClr val="bg1"/>
                </a:solidFill>
              </a:rPr>
              <a:t>gmail.com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Introduction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Ensemble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SpecGen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Experiments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0318" y="227509"/>
            <a:ext cx="300082" cy="233014"/>
          </a:xfrm>
          <a:prstGeom prst="rect">
            <a:avLst/>
          </a:prstGeom>
          <a:noFill/>
        </p:spPr>
        <p:txBody>
          <a:bodyPr wrap="square" lIns="39600" tIns="50400" rIns="72000" bIns="39600" rtlCol="0" anchor="ctr" anchorCtr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9736" y="556485"/>
            <a:ext cx="304800" cy="184666"/>
          </a:xfrm>
          <a:prstGeom prst="rect">
            <a:avLst/>
          </a:prstGeom>
          <a:noFill/>
          <a:ln w="0">
            <a:noFill/>
          </a:ln>
        </p:spPr>
        <p:txBody>
          <a:bodyPr wrap="square" lIns="0" rIns="79200" bIns="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7600" y="229690"/>
            <a:ext cx="244102" cy="230832"/>
          </a:xfrm>
          <a:prstGeom prst="rect">
            <a:avLst/>
          </a:prstGeom>
          <a:noFill/>
        </p:spPr>
        <p:txBody>
          <a:bodyPr wrap="none" r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15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73561" y="53340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36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18</a:t>
            </a:r>
            <a:endParaRPr lang="cs-CZ" sz="900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838199" y="1143000"/>
          <a:ext cx="7467601" cy="4994520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2379059"/>
                <a:gridCol w="1916464"/>
                <a:gridCol w="1519954"/>
                <a:gridCol w="1652124"/>
              </a:tblGrid>
              <a:tr h="313525"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Data</a:t>
                      </a:r>
                      <a:endParaRPr lang="cs-CZ" sz="1700" dirty="0"/>
                    </a:p>
                  </a:txBody>
                  <a:tcPr marL="46800" marR="468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Ensemble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="0" dirty="0" smtClean="0"/>
                        <a:t>[RMSE]</a:t>
                      </a:r>
                      <a:endParaRPr lang="cs-CZ" sz="1700" b="0" dirty="0"/>
                    </a:p>
                  </a:txBody>
                  <a:tcPr marL="46800" marR="468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/>
                        <a:t>Evoluce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="0" dirty="0" smtClean="0"/>
                        <a:t>[RMSE]</a:t>
                      </a:r>
                      <a:endParaRPr lang="cs-CZ" sz="1700" b="0" dirty="0"/>
                    </a:p>
                  </a:txBody>
                  <a:tcPr marL="46800" marR="468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/>
                        <a:t>Zlep</a:t>
                      </a:r>
                      <a:r>
                        <a:rPr lang="cs-CZ" sz="1700" dirty="0" smtClean="0"/>
                        <a:t>šení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="0" dirty="0" smtClean="0"/>
                        <a:t>[%]</a:t>
                      </a:r>
                      <a:endParaRPr lang="cs-CZ" sz="1700" b="0" dirty="0"/>
                    </a:p>
                  </a:txBody>
                  <a:tcPr marL="46800" marR="46800" marT="36000" marB="36000"/>
                </a:tc>
              </a:tr>
              <a:tr h="254582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Block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1.21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0.0015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99.9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</a:tr>
              <a:tr h="254582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Bump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1.39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0.678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51.2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</a:tr>
              <a:tr h="254582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Doppler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1.24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0.65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47.6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</a:tr>
              <a:tr h="254582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Heavysine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0.4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0.0116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97.1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</a:tr>
              <a:tr h="254582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Block</a:t>
                      </a:r>
                      <a:r>
                        <a:rPr lang="cs-CZ" sz="1700" dirty="0" smtClean="0"/>
                        <a:t> šum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2.88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2.44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15.3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</a:tr>
              <a:tr h="254582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Bump</a:t>
                      </a:r>
                      <a:r>
                        <a:rPr lang="cs-CZ" sz="1700" dirty="0" smtClean="0"/>
                        <a:t> š</a:t>
                      </a:r>
                      <a:r>
                        <a:rPr lang="en-US" sz="1700" dirty="0" smtClean="0"/>
                        <a:t>.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3.07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2.45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20.2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</a:tr>
              <a:tr h="254582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Doppler š</a:t>
                      </a:r>
                      <a:r>
                        <a:rPr lang="en-US" sz="1700" dirty="0" smtClean="0"/>
                        <a:t>.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2.87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2.61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9.1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</a:tr>
              <a:tr h="254582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Heavysine š</a:t>
                      </a:r>
                      <a:r>
                        <a:rPr lang="en-US" sz="1700" dirty="0" smtClean="0"/>
                        <a:t>.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2.29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2.23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2.6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</a:tr>
              <a:tr h="254582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Bosthouse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3.31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3.23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2.4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</a:tr>
              <a:tr h="254582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Buildings 1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115.4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112.4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2.6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</a:tr>
              <a:tr h="254582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Buildings 2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0.517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0.46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</a:tr>
              <a:tr h="254582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Buildings 3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0.597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0.52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12.9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</a:tr>
              <a:tr h="254582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Flare 1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0.941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0.845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10.2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</a:tr>
              <a:tr h="254582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Flare 2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0.0318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0.0183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42.5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</a:tr>
              <a:tr h="254582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Flare 3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0.024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0.0127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47.1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</a:tr>
              <a:tr h="254582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Heart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0.196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0.192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</a:tr>
              <a:tr h="254582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Mandarin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0.097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0.081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16.5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</a:tr>
              <a:tr h="254582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Antro age</a:t>
                      </a:r>
                      <a:endParaRPr lang="cs-CZ" sz="17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11.74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11.48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</a:rPr>
                        <a:t>2.2</a:t>
                      </a:r>
                      <a:endParaRPr lang="cs-CZ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</a:tr>
            </a:tbl>
          </a:graphicData>
        </a:graphic>
      </p:graphicFrame>
      <p:sp>
        <p:nvSpPr>
          <p:cNvPr id="17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077200" y="381000"/>
            <a:ext cx="381000" cy="228600"/>
          </a:xfrm>
        </p:spPr>
        <p:txBody>
          <a:bodyPr lIns="108000"/>
          <a:lstStyle/>
          <a:p>
            <a:pPr algn="ctr"/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 algn="ctr"/>
              <a:t>24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86600" y="225510"/>
            <a:ext cx="277763" cy="239193"/>
          </a:xfrm>
          <a:prstGeom prst="rect">
            <a:avLst/>
          </a:prstGeom>
          <a:noFill/>
        </p:spPr>
        <p:txBody>
          <a:bodyPr wrap="square" lIns="54000" tIns="54000" rIns="396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3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92561" y="53340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360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15</a:t>
            </a:r>
            <a:endParaRPr lang="cs-CZ" sz="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6248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Experimenty</a:t>
            </a:r>
            <a:r>
              <a:rPr lang="en-US" sz="3200" b="1" dirty="0" smtClean="0">
                <a:solidFill>
                  <a:schemeClr val="bg1"/>
                </a:solidFill>
              </a:rPr>
              <a:t> - </a:t>
            </a:r>
            <a:r>
              <a:rPr lang="en-US" sz="3200" b="1" dirty="0" err="1" smtClean="0">
                <a:solidFill>
                  <a:schemeClr val="bg1"/>
                </a:solidFill>
              </a:rPr>
              <a:t>evoluce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4645" y="6273225"/>
            <a:ext cx="1389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</a:rPr>
              <a:t>Jan </a:t>
            </a:r>
            <a:r>
              <a:rPr lang="cs-CZ" sz="1600" b="1" dirty="0" smtClean="0">
                <a:solidFill>
                  <a:schemeClr val="bg1"/>
                </a:solidFill>
              </a:rPr>
              <a:t>Černý</a:t>
            </a:r>
          </a:p>
          <a:p>
            <a:pPr algn="r"/>
            <a:r>
              <a:rPr lang="cs-CZ" sz="1200" b="1" dirty="0" smtClean="0">
                <a:solidFill>
                  <a:schemeClr val="bg1"/>
                </a:solidFill>
              </a:rPr>
              <a:t>cernjn</a:t>
            </a:r>
            <a:r>
              <a:rPr lang="en-US" sz="1200" b="1" dirty="0" smtClean="0">
                <a:solidFill>
                  <a:schemeClr val="bg1"/>
                </a:solidFill>
              </a:rPr>
              <a:t>@</a:t>
            </a:r>
            <a:r>
              <a:rPr lang="en-US" sz="1200" b="1" dirty="0" err="1" smtClean="0">
                <a:solidFill>
                  <a:schemeClr val="bg1"/>
                </a:solidFill>
              </a:rPr>
              <a:t>gmail.com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Introduction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Ensemble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SpecGen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Experiments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0318" y="227509"/>
            <a:ext cx="300082" cy="233014"/>
          </a:xfrm>
          <a:prstGeom prst="rect">
            <a:avLst/>
          </a:prstGeom>
          <a:noFill/>
        </p:spPr>
        <p:txBody>
          <a:bodyPr wrap="square" lIns="39600" tIns="50400" rIns="72000" bIns="39600" rtlCol="0" anchor="ctr" anchorCtr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9736" y="556485"/>
            <a:ext cx="304800" cy="184666"/>
          </a:xfrm>
          <a:prstGeom prst="rect">
            <a:avLst/>
          </a:prstGeom>
          <a:noFill/>
          <a:ln w="0">
            <a:noFill/>
          </a:ln>
        </p:spPr>
        <p:txBody>
          <a:bodyPr wrap="square" lIns="0" rIns="79200" bIns="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7600" y="229690"/>
            <a:ext cx="244102" cy="230832"/>
          </a:xfrm>
          <a:prstGeom prst="rect">
            <a:avLst/>
          </a:prstGeom>
          <a:noFill/>
        </p:spPr>
        <p:txBody>
          <a:bodyPr wrap="none" r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15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73561" y="53340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36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18</a:t>
            </a:r>
            <a:endParaRPr lang="cs-CZ" sz="900" b="1" dirty="0">
              <a:solidFill>
                <a:schemeClr val="bg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0" y="1828800"/>
          <a:ext cx="9144000" cy="4415400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1296000"/>
                <a:gridCol w="7848000"/>
              </a:tblGrid>
              <a:tr h="286753">
                <a:tc>
                  <a:txBody>
                    <a:bodyPr/>
                    <a:lstStyle/>
                    <a:p>
                      <a:pPr algn="ctr"/>
                      <a:r>
                        <a:rPr lang="cs-CZ" sz="1500" dirty="0" smtClean="0"/>
                        <a:t>Data</a:t>
                      </a:r>
                      <a:endParaRPr lang="cs-CZ" sz="1500" dirty="0"/>
                    </a:p>
                  </a:txBody>
                  <a:tcPr marL="46800" marR="468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/>
                        <a:t>Konfigurace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vznikl</a:t>
                      </a:r>
                      <a:r>
                        <a:rPr lang="cs-CZ" sz="1500" b="1" baseline="0" dirty="0" smtClean="0"/>
                        <a:t>é evolucí</a:t>
                      </a:r>
                      <a:endParaRPr lang="cs-CZ" sz="1500" b="0" dirty="0"/>
                    </a:p>
                  </a:txBody>
                  <a:tcPr marL="46800" marR="46800" marT="36000" marB="36000"/>
                </a:tc>
              </a:tr>
              <a:tr h="218069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Block</a:t>
                      </a:r>
                      <a:endParaRPr lang="cs-CZ" sz="15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AS(area=1,spec=6.78)[145xAS(area=16,spec=4.97)[2xE],SI,DIV(</a:t>
                      </a:r>
                      <a:r>
                        <a:rPr lang="en-US" sz="1500" b="0" dirty="0" err="1" smtClean="0">
                          <a:solidFill>
                            <a:schemeClr val="tx1"/>
                          </a:solidFill>
                        </a:rPr>
                        <a:t>mult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=1)[6xP(degree=2)]]</a:t>
                      </a:r>
                      <a:endParaRPr lang="cs-CZ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</a:tr>
              <a:tr h="218069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Bump</a:t>
                      </a:r>
                      <a:endParaRPr lang="cs-CZ" sz="15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AS(area=7,spec=5)[8xBST(</a:t>
                      </a:r>
                      <a:r>
                        <a:rPr lang="en-US" sz="1500" b="0" dirty="0" err="1" smtClean="0">
                          <a:solidFill>
                            <a:schemeClr val="tx1"/>
                          </a:solidFill>
                        </a:rPr>
                        <a:t>tr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=0)[4xE,P(deg=4)],SG,AS(a=26,s=1)20xAS(area=7,spec=14)[2xSG]]]</a:t>
                      </a:r>
                      <a:endParaRPr lang="cs-CZ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</a:tr>
              <a:tr h="218069">
                <a:tc>
                  <a:txBody>
                    <a:bodyPr/>
                    <a:lstStyle/>
                    <a:p>
                      <a:r>
                        <a:rPr lang="cs-CZ" sz="1500" dirty="0" smtClean="0"/>
                        <a:t>Doppler</a:t>
                      </a:r>
                      <a:endParaRPr lang="cs-CZ" sz="15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500" b="0" dirty="0" smtClean="0">
                          <a:solidFill>
                            <a:schemeClr val="tx1"/>
                          </a:solidFill>
                        </a:rPr>
                        <a:t>AS(area=3,spec=20.8)[72xBAG[2xBAG[5xL,G],E]]</a:t>
                      </a:r>
                      <a:endParaRPr lang="cs-CZ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</a:tr>
              <a:tr h="218069">
                <a:tc>
                  <a:txBody>
                    <a:bodyPr/>
                    <a:lstStyle/>
                    <a:p>
                      <a:r>
                        <a:rPr lang="cs-CZ" sz="1500" dirty="0" smtClean="0"/>
                        <a:t>Heavysine</a:t>
                      </a:r>
                      <a:endParaRPr lang="cs-CZ" sz="15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500" b="0" dirty="0" smtClean="0">
                          <a:solidFill>
                            <a:schemeClr val="tx1"/>
                          </a:solidFill>
                        </a:rPr>
                        <a:t>AS(area=1,spec=9.1)[178xBAG[2xG],G,BAG[2xP(degree=15)]]</a:t>
                      </a:r>
                      <a:endParaRPr lang="cs-CZ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</a:tr>
              <a:tr h="218069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Block</a:t>
                      </a:r>
                      <a:r>
                        <a:rPr lang="cs-CZ" sz="1500" dirty="0" smtClean="0"/>
                        <a:t> šum</a:t>
                      </a:r>
                      <a:endParaRPr lang="cs-CZ" sz="15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ST[12xAS(a=25,s=1)[30xAS(a=1,s=3.48)[2xSI]],L,AS(a=21,s=3.64)[2xDIV(</a:t>
                      </a:r>
                      <a:r>
                        <a:rPr lang="en-US" sz="1500" b="0" dirty="0" err="1" smtClean="0">
                          <a:solidFill>
                            <a:schemeClr val="tx1"/>
                          </a:solidFill>
                        </a:rPr>
                        <a:t>mult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=3.86)[2xE,SI]]]</a:t>
                      </a:r>
                      <a:endParaRPr lang="cs-CZ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</a:tr>
              <a:tr h="218069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Bump</a:t>
                      </a:r>
                      <a:r>
                        <a:rPr lang="cs-CZ" sz="1500" dirty="0" smtClean="0"/>
                        <a:t> š</a:t>
                      </a:r>
                      <a:r>
                        <a:rPr lang="en-US" sz="1500" dirty="0" smtClean="0"/>
                        <a:t>.</a:t>
                      </a:r>
                      <a:endParaRPr lang="cs-CZ" sz="15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500" b="0" dirty="0" smtClean="0">
                          <a:solidFill>
                            <a:schemeClr val="tx1"/>
                          </a:solidFill>
                        </a:rPr>
                        <a:t>BAG[5xAS(area=6,spec=5)[56xSI]]</a:t>
                      </a:r>
                      <a:endParaRPr lang="cs-CZ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</a:tr>
              <a:tr h="218069">
                <a:tc>
                  <a:txBody>
                    <a:bodyPr/>
                    <a:lstStyle/>
                    <a:p>
                      <a:r>
                        <a:rPr lang="cs-CZ" sz="1500" dirty="0" smtClean="0"/>
                        <a:t>Doppler š</a:t>
                      </a:r>
                      <a:r>
                        <a:rPr lang="en-US" sz="1500" dirty="0" smtClean="0"/>
                        <a:t>.</a:t>
                      </a:r>
                      <a:endParaRPr lang="cs-CZ" sz="15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500" b="0" dirty="0" smtClean="0">
                          <a:solidFill>
                            <a:schemeClr val="tx1"/>
                          </a:solidFill>
                        </a:rPr>
                        <a:t>AS(area=20,spec=1)[19xDIV(mult=1.48)[16xL,SI]]</a:t>
                      </a:r>
                      <a:endParaRPr lang="cs-CZ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</a:tr>
              <a:tr h="218069">
                <a:tc>
                  <a:txBody>
                    <a:bodyPr/>
                    <a:lstStyle/>
                    <a:p>
                      <a:r>
                        <a:rPr lang="cs-CZ" sz="1500" dirty="0" smtClean="0"/>
                        <a:t>Heavysine š</a:t>
                      </a:r>
                      <a:r>
                        <a:rPr lang="en-US" sz="1500" dirty="0" smtClean="0"/>
                        <a:t>.</a:t>
                      </a:r>
                      <a:endParaRPr lang="cs-CZ" sz="15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500" b="0" dirty="0" smtClean="0">
                          <a:solidFill>
                            <a:schemeClr val="tx1"/>
                          </a:solidFill>
                        </a:rPr>
                        <a:t>DIV(mult=7.59)[18xDIV(mult=6.86)[2xP(degree=2),G]]</a:t>
                      </a:r>
                      <a:endParaRPr lang="cs-CZ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</a:tr>
              <a:tr h="218069">
                <a:tc>
                  <a:txBody>
                    <a:bodyPr/>
                    <a:lstStyle/>
                    <a:p>
                      <a:r>
                        <a:rPr lang="cs-CZ" sz="1500" dirty="0" smtClean="0"/>
                        <a:t>Bosthouse</a:t>
                      </a:r>
                      <a:endParaRPr lang="cs-CZ" sz="15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500" b="0" dirty="0" smtClean="0">
                          <a:solidFill>
                            <a:schemeClr val="tx1"/>
                          </a:solidFill>
                        </a:rPr>
                        <a:t>DIV(mult=60)[10xSG]</a:t>
                      </a:r>
                      <a:endParaRPr lang="cs-CZ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</a:tr>
              <a:tr h="218069">
                <a:tc>
                  <a:txBody>
                    <a:bodyPr/>
                    <a:lstStyle/>
                    <a:p>
                      <a:r>
                        <a:rPr lang="cs-CZ" sz="1500" dirty="0" smtClean="0"/>
                        <a:t>Buildings 1</a:t>
                      </a:r>
                      <a:endParaRPr lang="cs-CZ" sz="15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500" b="0" dirty="0" smtClean="0">
                          <a:solidFill>
                            <a:schemeClr val="tx1"/>
                          </a:solidFill>
                        </a:rPr>
                        <a:t>AS(area=10,spec=7)[5xDIV(mult=3.09)[5xE]]</a:t>
                      </a:r>
                      <a:endParaRPr lang="cs-CZ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</a:tr>
              <a:tr h="218069">
                <a:tc>
                  <a:txBody>
                    <a:bodyPr/>
                    <a:lstStyle/>
                    <a:p>
                      <a:r>
                        <a:rPr lang="cs-CZ" sz="1500" dirty="0" smtClean="0"/>
                        <a:t>Buildings 2</a:t>
                      </a:r>
                      <a:endParaRPr lang="cs-CZ" sz="15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500" b="0" dirty="0" smtClean="0">
                          <a:solidFill>
                            <a:schemeClr val="tx1"/>
                          </a:solidFill>
                        </a:rPr>
                        <a:t>BST(tr=0)[6xAS(area=1,spec=28.25)[2xE,BAG[5xP(degree=2)]],L]</a:t>
                      </a:r>
                      <a:endParaRPr lang="cs-CZ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</a:tr>
              <a:tr h="218069">
                <a:tc>
                  <a:txBody>
                    <a:bodyPr/>
                    <a:lstStyle/>
                    <a:p>
                      <a:r>
                        <a:rPr lang="cs-CZ" sz="1500" dirty="0" smtClean="0"/>
                        <a:t>Buildings 3</a:t>
                      </a:r>
                      <a:endParaRPr lang="cs-CZ" sz="15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500" b="0" dirty="0" smtClean="0">
                          <a:solidFill>
                            <a:schemeClr val="tx1"/>
                          </a:solidFill>
                        </a:rPr>
                        <a:t>P(degree=6)</a:t>
                      </a:r>
                      <a:endParaRPr lang="cs-CZ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</a:tr>
              <a:tr h="218069">
                <a:tc>
                  <a:txBody>
                    <a:bodyPr/>
                    <a:lstStyle/>
                    <a:p>
                      <a:r>
                        <a:rPr lang="cs-CZ" sz="1500" dirty="0" smtClean="0"/>
                        <a:t>Flare 1</a:t>
                      </a:r>
                      <a:endParaRPr lang="cs-CZ" sz="15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500" b="0" dirty="0" smtClean="0">
                          <a:solidFill>
                            <a:schemeClr val="tx1"/>
                          </a:solidFill>
                        </a:rPr>
                        <a:t>ST[2xBST(tr=0.1)[5xSG],P(degree=2)]</a:t>
                      </a:r>
                      <a:endParaRPr lang="cs-CZ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</a:tr>
              <a:tr h="218069">
                <a:tc>
                  <a:txBody>
                    <a:bodyPr/>
                    <a:lstStyle/>
                    <a:p>
                      <a:r>
                        <a:rPr lang="cs-CZ" sz="1500" dirty="0" smtClean="0"/>
                        <a:t>Flare 2</a:t>
                      </a:r>
                      <a:endParaRPr lang="cs-CZ" sz="15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500" b="0" dirty="0" smtClean="0">
                          <a:solidFill>
                            <a:schemeClr val="tx1"/>
                          </a:solidFill>
                        </a:rPr>
                        <a:t>BST(tr=0.28)[33xSI,BST(tr=0)[2xL,SG]]</a:t>
                      </a:r>
                      <a:endParaRPr lang="cs-CZ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</a:tr>
              <a:tr h="218069">
                <a:tc>
                  <a:txBody>
                    <a:bodyPr/>
                    <a:lstStyle/>
                    <a:p>
                      <a:r>
                        <a:rPr lang="cs-CZ" sz="1500" dirty="0" smtClean="0"/>
                        <a:t>Flare 3</a:t>
                      </a:r>
                      <a:endParaRPr lang="cs-CZ" sz="15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AS(area=7,spec=17.98)[8xBAG[10xP(degree=5)],CG[10xSI],AS(area=1,spec=14.12)[18xL],L]</a:t>
                      </a:r>
                      <a:endParaRPr lang="cs-CZ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</a:tr>
              <a:tr h="218069">
                <a:tc>
                  <a:txBody>
                    <a:bodyPr/>
                    <a:lstStyle/>
                    <a:p>
                      <a:r>
                        <a:rPr lang="cs-CZ" sz="1500" dirty="0" smtClean="0"/>
                        <a:t>Heart</a:t>
                      </a:r>
                      <a:endParaRPr lang="cs-CZ" sz="15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500" b="0" dirty="0" smtClean="0">
                          <a:solidFill>
                            <a:schemeClr val="tx1"/>
                          </a:solidFill>
                        </a:rPr>
                        <a:t>BAG[13xCG[2xP(degree=2),BAG[2xSG,P(degree=6)]]]</a:t>
                      </a:r>
                      <a:endParaRPr lang="cs-CZ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</a:tr>
              <a:tr h="218069">
                <a:tc>
                  <a:txBody>
                    <a:bodyPr/>
                    <a:lstStyle/>
                    <a:p>
                      <a:r>
                        <a:rPr lang="cs-CZ" sz="1500" dirty="0" smtClean="0"/>
                        <a:t>Mandarin</a:t>
                      </a:r>
                      <a:endParaRPr lang="cs-CZ" sz="15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AS(area=13,spec=13.15)[7xDIV(</a:t>
                      </a:r>
                      <a:r>
                        <a:rPr lang="en-US" sz="1500" b="0" dirty="0" err="1" smtClean="0">
                          <a:solidFill>
                            <a:schemeClr val="tx1"/>
                          </a:solidFill>
                        </a:rPr>
                        <a:t>mult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=8.21)[5xG,AS(a=4,s=11.86)[5xSG]],AS(a=3,s=1)[2xE],G]</a:t>
                      </a:r>
                      <a:endParaRPr lang="cs-CZ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</a:tr>
              <a:tr h="218069">
                <a:tc>
                  <a:txBody>
                    <a:bodyPr/>
                    <a:lstStyle/>
                    <a:p>
                      <a:r>
                        <a:rPr lang="cs-CZ" sz="1500" dirty="0" smtClean="0"/>
                        <a:t>Antro age</a:t>
                      </a:r>
                      <a:endParaRPr lang="cs-CZ" sz="1500" dirty="0"/>
                    </a:p>
                  </a:txBody>
                  <a:tcPr marL="46800" marR="4680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500" b="0" dirty="0" smtClean="0">
                          <a:solidFill>
                            <a:schemeClr val="tx1"/>
                          </a:solidFill>
                        </a:rPr>
                        <a:t>BST(tr=0.06)[2xSG]</a:t>
                      </a:r>
                      <a:endParaRPr lang="cs-CZ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46800" marR="46800" marT="0" marB="0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20800" y="1082040"/>
          <a:ext cx="6804000" cy="670560"/>
        </p:xfrm>
        <a:graphic>
          <a:graphicData uri="http://schemas.openxmlformats.org/drawingml/2006/table">
            <a:tbl>
              <a:tblPr firstRow="1" firstCol="1" bandRow="1">
                <a:tableStyleId>{327F97BB-C833-4FB7-BDE5-3F7075034690}</a:tableStyleId>
              </a:tblPr>
              <a:tblGrid>
                <a:gridCol w="3132000"/>
                <a:gridCol w="612000"/>
                <a:gridCol w="612000"/>
                <a:gridCol w="612000"/>
                <a:gridCol w="612000"/>
                <a:gridCol w="612000"/>
                <a:gridCol w="612000"/>
              </a:tblGrid>
              <a:tr h="216000">
                <a:tc>
                  <a:txBody>
                    <a:bodyPr/>
                    <a:lstStyle/>
                    <a:p>
                      <a:pPr algn="r"/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Ensemble algoritmus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:</a:t>
                      </a:r>
                      <a:endParaRPr lang="cs-CZ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AS</a:t>
                      </a:r>
                      <a:endParaRPr lang="cs-CZ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DIV</a:t>
                      </a:r>
                      <a:endParaRPr lang="cs-CZ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BAG</a:t>
                      </a:r>
                      <a:endParaRPr lang="cs-CZ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BST</a:t>
                      </a:r>
                      <a:endParaRPr lang="cs-CZ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cs-CZ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CG</a:t>
                      </a:r>
                      <a:endParaRPr lang="cs-CZ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/>
                </a:tc>
              </a:tr>
              <a:tr h="216000">
                <a:tc>
                  <a:txBody>
                    <a:bodyPr/>
                    <a:lstStyle/>
                    <a:p>
                      <a:pPr algn="r"/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Počet výskytů v nejlepších řešeních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:</a:t>
                      </a:r>
                      <a:endParaRPr lang="cs-CZ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cs-CZ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cs-CZ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cs-CZ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sp>
        <p:nvSpPr>
          <p:cNvPr id="18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077200" y="381000"/>
            <a:ext cx="381000" cy="228600"/>
          </a:xfrm>
        </p:spPr>
        <p:txBody>
          <a:bodyPr lIns="108000"/>
          <a:lstStyle/>
          <a:p>
            <a:pPr algn="ctr"/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 algn="ctr"/>
              <a:t>25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86600" y="225510"/>
            <a:ext cx="277763" cy="239193"/>
          </a:xfrm>
          <a:prstGeom prst="rect">
            <a:avLst/>
          </a:prstGeom>
          <a:noFill/>
        </p:spPr>
        <p:txBody>
          <a:bodyPr wrap="square" lIns="54000" tIns="54000" rIns="396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3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92561" y="53340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360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15</a:t>
            </a:r>
            <a:endParaRPr lang="cs-CZ" sz="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6248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Závěr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4645" y="6273225"/>
            <a:ext cx="1389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</a:rPr>
              <a:t>Jan </a:t>
            </a:r>
            <a:r>
              <a:rPr lang="cs-CZ" sz="1600" b="1" dirty="0" smtClean="0">
                <a:solidFill>
                  <a:schemeClr val="bg1"/>
                </a:solidFill>
              </a:rPr>
              <a:t>Černý</a:t>
            </a:r>
          </a:p>
          <a:p>
            <a:pPr algn="r"/>
            <a:r>
              <a:rPr lang="cs-CZ" sz="1200" b="1" dirty="0" smtClean="0">
                <a:solidFill>
                  <a:schemeClr val="bg1"/>
                </a:solidFill>
              </a:rPr>
              <a:t>cernjn</a:t>
            </a:r>
            <a:r>
              <a:rPr lang="en-US" sz="1200" b="1" dirty="0" smtClean="0">
                <a:solidFill>
                  <a:schemeClr val="bg1"/>
                </a:solidFill>
              </a:rPr>
              <a:t>@</a:t>
            </a:r>
            <a:r>
              <a:rPr lang="en-US" sz="1200" b="1" dirty="0" err="1" smtClean="0">
                <a:solidFill>
                  <a:schemeClr val="bg1"/>
                </a:solidFill>
              </a:rPr>
              <a:t>gmail.com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Introduction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Ensemble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SpecGen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Experiments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0318" y="227509"/>
            <a:ext cx="300082" cy="233014"/>
          </a:xfrm>
          <a:prstGeom prst="rect">
            <a:avLst/>
          </a:prstGeom>
          <a:noFill/>
        </p:spPr>
        <p:txBody>
          <a:bodyPr wrap="square" lIns="39600" tIns="50400" rIns="72000" bIns="39600" rtlCol="0" anchor="ctr" anchorCtr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9736" y="556485"/>
            <a:ext cx="304800" cy="184666"/>
          </a:xfrm>
          <a:prstGeom prst="rect">
            <a:avLst/>
          </a:prstGeom>
          <a:noFill/>
          <a:ln w="0">
            <a:noFill/>
          </a:ln>
        </p:spPr>
        <p:txBody>
          <a:bodyPr wrap="square" lIns="0" rIns="79200" bIns="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7600" y="229690"/>
            <a:ext cx="244102" cy="230832"/>
          </a:xfrm>
          <a:prstGeom prst="rect">
            <a:avLst/>
          </a:prstGeom>
          <a:noFill/>
        </p:spPr>
        <p:txBody>
          <a:bodyPr wrap="none" r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15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73561" y="53340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36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18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06680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70000"/>
              <a:buBlip>
                <a:blip r:embed="rId3"/>
              </a:buBlip>
            </a:pPr>
            <a:r>
              <a:rPr lang="en-US" sz="2400" dirty="0" smtClean="0"/>
              <a:t>Ensemble </a:t>
            </a:r>
            <a:r>
              <a:rPr lang="en-US" sz="2400" dirty="0" err="1" smtClean="0"/>
              <a:t>algoritmy</a:t>
            </a:r>
            <a:r>
              <a:rPr lang="en-US" sz="2400" dirty="0" smtClean="0"/>
              <a:t> a </a:t>
            </a:r>
            <a:r>
              <a:rPr lang="cs-CZ" sz="2400" dirty="0" smtClean="0"/>
              <a:t>princip hierarchických</a:t>
            </a:r>
            <a:r>
              <a:rPr lang="en-US" sz="2400" dirty="0" smtClean="0"/>
              <a:t> </a:t>
            </a:r>
            <a:r>
              <a:rPr lang="cs-CZ" sz="2400" dirty="0" smtClean="0"/>
              <a:t>ensemblů se ukazují jako velmi perspektivní přístup s možností snadné modifikace a rychlé reakce na vývoj v oblasti data miningu.</a:t>
            </a:r>
            <a:endParaRPr lang="en-US" sz="2400" dirty="0" smtClean="0"/>
          </a:p>
          <a:p>
            <a:pPr>
              <a:buSzPct val="170000"/>
              <a:buBlip>
                <a:blip r:embed="rId3"/>
              </a:buBlip>
            </a:pPr>
            <a:r>
              <a:rPr lang="cs-CZ" sz="2400" dirty="0" smtClean="0"/>
              <a:t>Z experimentů vyplývá, že všechny modely a ensembly jsou velmi datově závislé. Neexistuje tedy jediný algoritmus (nebo jejich</a:t>
            </a:r>
            <a:r>
              <a:rPr lang="en-US" sz="2400" dirty="0" smtClean="0"/>
              <a:t> </a:t>
            </a:r>
            <a:r>
              <a:rPr lang="cs-CZ" sz="2400" dirty="0" smtClean="0"/>
              <a:t>kombinace), který by byl nejlepší na všechna data.</a:t>
            </a:r>
          </a:p>
          <a:p>
            <a:pPr>
              <a:buSzPct val="170000"/>
              <a:buBlip>
                <a:blip r:embed="rId3"/>
              </a:buBlip>
            </a:pPr>
            <a:r>
              <a:rPr lang="cs-CZ" sz="2400" dirty="0" smtClean="0"/>
              <a:t>Tím se potvrzuje správnost našeho přístupu výběru rozdílných kombinací algoritmů pomocí optimalizačního algoritmu.</a:t>
            </a:r>
          </a:p>
        </p:txBody>
      </p:sp>
      <p:sp>
        <p:nvSpPr>
          <p:cNvPr id="18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077200" y="381000"/>
            <a:ext cx="381000" cy="228600"/>
          </a:xfrm>
        </p:spPr>
        <p:txBody>
          <a:bodyPr lIns="108000"/>
          <a:lstStyle/>
          <a:p>
            <a:pPr algn="ctr"/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 algn="ctr"/>
              <a:t>26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6600" y="225510"/>
            <a:ext cx="277763" cy="239193"/>
          </a:xfrm>
          <a:prstGeom prst="rect">
            <a:avLst/>
          </a:prstGeom>
          <a:noFill/>
        </p:spPr>
        <p:txBody>
          <a:bodyPr wrap="square" lIns="54000" tIns="54000" rIns="396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3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92561" y="53340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360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15</a:t>
            </a:r>
            <a:endParaRPr lang="cs-CZ" sz="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48000"/>
            <a:ext cx="4800600" cy="2971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Questions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Discussion</a:t>
            </a:r>
            <a:endParaRPr lang="cs-CZ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good_mode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3662536"/>
            <a:ext cx="1905000" cy="2052464"/>
          </a:xfrm>
          <a:prstGeom prst="rect">
            <a:avLst/>
          </a:prstGeom>
        </p:spPr>
      </p:pic>
      <p:pic>
        <p:nvPicPr>
          <p:cNvPr id="22" name="Picture 21" descr="bad_models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4861" y="2667000"/>
            <a:ext cx="2284339" cy="190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52400"/>
            <a:ext cx="6248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Ensemble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4645" y="6273225"/>
            <a:ext cx="1389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</a:rPr>
              <a:t>Jan </a:t>
            </a:r>
            <a:r>
              <a:rPr lang="cs-CZ" sz="1600" b="1" dirty="0" smtClean="0">
                <a:solidFill>
                  <a:schemeClr val="bg1"/>
                </a:solidFill>
              </a:rPr>
              <a:t>Černý</a:t>
            </a:r>
          </a:p>
          <a:p>
            <a:pPr algn="r"/>
            <a:r>
              <a:rPr lang="cs-CZ" sz="1200" b="1" dirty="0" smtClean="0">
                <a:solidFill>
                  <a:schemeClr val="bg1"/>
                </a:solidFill>
              </a:rPr>
              <a:t>cernjn</a:t>
            </a:r>
            <a:r>
              <a:rPr lang="en-US" sz="1200" b="1" dirty="0" smtClean="0">
                <a:solidFill>
                  <a:schemeClr val="bg1"/>
                </a:solidFill>
              </a:rPr>
              <a:t>@</a:t>
            </a:r>
            <a:r>
              <a:rPr lang="en-US" sz="1200" b="1" dirty="0" err="1" smtClean="0">
                <a:solidFill>
                  <a:schemeClr val="bg1"/>
                </a:solidFill>
              </a:rPr>
              <a:t>gmail.com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Introduction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Ensemble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SpecGen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Experiments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0318" y="227509"/>
            <a:ext cx="300082" cy="233014"/>
          </a:xfrm>
          <a:prstGeom prst="rect">
            <a:avLst/>
          </a:prstGeom>
          <a:noFill/>
        </p:spPr>
        <p:txBody>
          <a:bodyPr wrap="square" lIns="39600" tIns="50400" rIns="72000" bIns="39600" rtlCol="0" anchor="ctr" anchorCtr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9736" y="556485"/>
            <a:ext cx="304800" cy="184666"/>
          </a:xfrm>
          <a:prstGeom prst="rect">
            <a:avLst/>
          </a:prstGeom>
          <a:noFill/>
          <a:ln w="0">
            <a:noFill/>
          </a:ln>
        </p:spPr>
        <p:txBody>
          <a:bodyPr wrap="square" lIns="0" rIns="79200" bIns="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143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70000"/>
              <a:buBlip>
                <a:blip r:embed="rId5"/>
              </a:buBlip>
            </a:pPr>
            <a:r>
              <a:rPr lang="en-US" sz="2400" dirty="0" err="1" smtClean="0"/>
              <a:t>Kombinace</a:t>
            </a:r>
            <a:r>
              <a:rPr lang="en-US" sz="2400" dirty="0" smtClean="0"/>
              <a:t> model</a:t>
            </a:r>
            <a:r>
              <a:rPr lang="cs-CZ" sz="2400" dirty="0" smtClean="0"/>
              <a:t>ů za účelem dosažení lepšího výstupu než poskytuje nejlepší z těchto modelů.</a:t>
            </a:r>
          </a:p>
          <a:p>
            <a:pPr>
              <a:buSzPct val="170000"/>
              <a:buBlip>
                <a:blip r:embed="rId5"/>
              </a:buBlip>
            </a:pPr>
            <a:r>
              <a:rPr lang="en-US" sz="2400" dirty="0" err="1" smtClean="0"/>
              <a:t>Vyu</a:t>
            </a:r>
            <a:r>
              <a:rPr lang="cs-CZ" sz="2400" dirty="0" smtClean="0"/>
              <a:t>žívají toho, že každý model dělá různé chyby</a:t>
            </a:r>
            <a:r>
              <a:rPr lang="en-US" sz="2400" dirty="0" smtClean="0"/>
              <a:t>.</a:t>
            </a:r>
            <a:endParaRPr lang="cs-CZ" sz="2400" dirty="0"/>
          </a:p>
        </p:txBody>
      </p:sp>
      <p:pic>
        <p:nvPicPr>
          <p:cNvPr id="16" name="Picture 15" descr="bad_model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2590800"/>
            <a:ext cx="2438400" cy="1981017"/>
          </a:xfrm>
          <a:prstGeom prst="rect">
            <a:avLst/>
          </a:prstGeom>
        </p:spPr>
      </p:pic>
      <p:pic>
        <p:nvPicPr>
          <p:cNvPr id="17" name="Picture 16" descr="img_bord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04" y="2362200"/>
            <a:ext cx="2941796" cy="2323743"/>
          </a:xfrm>
          <a:prstGeom prst="rect">
            <a:avLst/>
          </a:prstGeom>
        </p:spPr>
      </p:pic>
      <p:pic>
        <p:nvPicPr>
          <p:cNvPr id="20" name="Picture 19" descr="img_bord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4200" y="3505200"/>
            <a:ext cx="2941796" cy="2323743"/>
          </a:xfrm>
          <a:prstGeom prst="rect">
            <a:avLst/>
          </a:prstGeom>
        </p:spPr>
      </p:pic>
      <p:pic>
        <p:nvPicPr>
          <p:cNvPr id="21" name="Picture 20" descr="img_bord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2200" y="2400657"/>
            <a:ext cx="2941796" cy="2323743"/>
          </a:xfrm>
          <a:prstGeom prst="rect">
            <a:avLst/>
          </a:prstGeom>
        </p:spPr>
      </p:pic>
      <p:sp>
        <p:nvSpPr>
          <p:cNvPr id="2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391400" y="381000"/>
            <a:ext cx="228600" cy="228600"/>
          </a:xfrm>
        </p:spPr>
        <p:txBody>
          <a:bodyPr lIns="72000"/>
          <a:lstStyle/>
          <a:p>
            <a:pPr algn="ctr"/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 algn="ctr"/>
              <a:t>3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95039" y="228600"/>
            <a:ext cx="244102" cy="230832"/>
          </a:xfrm>
          <a:prstGeom prst="rect">
            <a:avLst/>
          </a:prstGeom>
          <a:noFill/>
        </p:spPr>
        <p:txBody>
          <a:bodyPr wrap="none" r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16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01000" y="53231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72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22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82000" y="228600"/>
            <a:ext cx="244102" cy="230832"/>
          </a:xfrm>
          <a:prstGeom prst="rect">
            <a:avLst/>
          </a:prstGeom>
          <a:noFill/>
        </p:spPr>
        <p:txBody>
          <a:bodyPr wrap="none" r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23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87961" y="53231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36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26</a:t>
            </a:r>
            <a:endParaRPr lang="cs-CZ" sz="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6248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Ensemble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4645" y="6273225"/>
            <a:ext cx="1389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</a:rPr>
              <a:t>Jan </a:t>
            </a:r>
            <a:r>
              <a:rPr lang="cs-CZ" sz="1600" b="1" dirty="0" smtClean="0">
                <a:solidFill>
                  <a:schemeClr val="bg1"/>
                </a:solidFill>
              </a:rPr>
              <a:t>Černý</a:t>
            </a:r>
          </a:p>
          <a:p>
            <a:pPr algn="r"/>
            <a:r>
              <a:rPr lang="cs-CZ" sz="1200" b="1" dirty="0" smtClean="0">
                <a:solidFill>
                  <a:schemeClr val="bg1"/>
                </a:solidFill>
              </a:rPr>
              <a:t>cernjn</a:t>
            </a:r>
            <a:r>
              <a:rPr lang="en-US" sz="1200" b="1" dirty="0" smtClean="0">
                <a:solidFill>
                  <a:schemeClr val="bg1"/>
                </a:solidFill>
              </a:rPr>
              <a:t>@</a:t>
            </a:r>
            <a:r>
              <a:rPr lang="en-US" sz="1200" b="1" dirty="0" err="1" smtClean="0">
                <a:solidFill>
                  <a:schemeClr val="bg1"/>
                </a:solidFill>
              </a:rPr>
              <a:t>gmail.com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Introduction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Ensemble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SpecGen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Experiments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0318" y="227509"/>
            <a:ext cx="300082" cy="233014"/>
          </a:xfrm>
          <a:prstGeom prst="rect">
            <a:avLst/>
          </a:prstGeom>
          <a:noFill/>
        </p:spPr>
        <p:txBody>
          <a:bodyPr wrap="square" lIns="39600" tIns="50400" rIns="72000" bIns="39600" rtlCol="0" anchor="ctr" anchorCtr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9736" y="556485"/>
            <a:ext cx="304800" cy="184666"/>
          </a:xfrm>
          <a:prstGeom prst="rect">
            <a:avLst/>
          </a:prstGeom>
          <a:noFill/>
          <a:ln w="0">
            <a:noFill/>
          </a:ln>
        </p:spPr>
        <p:txBody>
          <a:bodyPr wrap="square" lIns="0" rIns="79200" bIns="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1430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70000"/>
            </a:pPr>
            <a:r>
              <a:rPr lang="cs-CZ" sz="2400" b="1" dirty="0" smtClean="0"/>
              <a:t>Ensemble ovlivňuje modely ve dvou fázích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cs-CZ" sz="2400" b="1" dirty="0" smtClean="0"/>
              <a:t>Učení </a:t>
            </a:r>
          </a:p>
          <a:p>
            <a:pPr marL="914400" lvl="1" indent="-457200">
              <a:buSzPct val="170000"/>
              <a:buBlip>
                <a:blip r:embed="rId3"/>
              </a:buBlip>
            </a:pPr>
            <a:r>
              <a:rPr lang="cs-CZ" sz="2200" dirty="0" smtClean="0"/>
              <a:t>vhodným výběrem učících dat pro modely se dosahuje diverzifikace modelů.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cs-CZ" sz="2400" b="1" dirty="0" smtClean="0"/>
              <a:t>Výpočet výstupu</a:t>
            </a:r>
            <a:endParaRPr lang="cs-CZ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3124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170000"/>
            </a:pPr>
            <a:r>
              <a:rPr lang="cs-CZ" sz="2800" b="1" dirty="0" smtClean="0"/>
              <a:t>Druhy ensemblů</a:t>
            </a:r>
            <a:endParaRPr lang="cs-CZ" sz="28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152400" y="422154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70000"/>
              <a:buBlip>
                <a:blip r:embed="rId3"/>
              </a:buBlip>
            </a:pPr>
            <a:r>
              <a:rPr lang="cs-CZ" sz="2400" dirty="0" smtClean="0"/>
              <a:t>Bagging</a:t>
            </a:r>
          </a:p>
          <a:p>
            <a:pPr>
              <a:buSzPct val="170000"/>
              <a:buBlip>
                <a:blip r:embed="rId3"/>
              </a:buBlip>
            </a:pPr>
            <a:r>
              <a:rPr lang="cs-CZ" sz="2400" dirty="0" smtClean="0"/>
              <a:t>Boosting</a:t>
            </a:r>
          </a:p>
          <a:p>
            <a:pPr>
              <a:buSzPct val="170000"/>
              <a:buBlip>
                <a:blip r:embed="rId3"/>
              </a:buBlip>
            </a:pPr>
            <a:r>
              <a:rPr lang="cs-CZ" sz="2400" dirty="0" smtClean="0"/>
              <a:t>Stacking</a:t>
            </a:r>
          </a:p>
          <a:p>
            <a:pPr>
              <a:buSzPct val="170000"/>
              <a:buBlip>
                <a:blip r:embed="rId3"/>
              </a:buBlip>
            </a:pPr>
            <a:r>
              <a:rPr lang="cs-CZ" sz="2400" dirty="0" smtClean="0"/>
              <a:t>Cascade Generalization</a:t>
            </a:r>
            <a:endParaRPr lang="cs-CZ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505200" y="4198203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70000"/>
              <a:buBlip>
                <a:blip r:embed="rId3"/>
              </a:buBlip>
            </a:pPr>
            <a:r>
              <a:rPr lang="cs-CZ" sz="2400" dirty="0" smtClean="0"/>
              <a:t>Cascading</a:t>
            </a:r>
          </a:p>
          <a:p>
            <a:pPr>
              <a:buSzPct val="170000"/>
              <a:buBlip>
                <a:blip r:embed="rId3"/>
              </a:buBlip>
            </a:pPr>
            <a:r>
              <a:rPr lang="cs-CZ" sz="2400" dirty="0" smtClean="0"/>
              <a:t>Delegating</a:t>
            </a:r>
            <a:endParaRPr lang="cs-CZ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867400" y="41910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70000"/>
              <a:buBlip>
                <a:blip r:embed="rId3"/>
              </a:buBlip>
            </a:pPr>
            <a:r>
              <a:rPr lang="cs-CZ" sz="2400" dirty="0" smtClean="0"/>
              <a:t>Area Specialization</a:t>
            </a:r>
          </a:p>
          <a:p>
            <a:pPr>
              <a:buSzPct val="170000"/>
              <a:buBlip>
                <a:blip r:embed="rId3"/>
              </a:buBlip>
            </a:pPr>
            <a:r>
              <a:rPr lang="cs-CZ" sz="2400" dirty="0" smtClean="0"/>
              <a:t>Divide</a:t>
            </a:r>
            <a:endParaRPr lang="cs-CZ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228600" y="380553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70000"/>
            </a:pPr>
            <a:r>
              <a:rPr lang="cs-CZ" sz="2400" b="1" dirty="0" smtClean="0"/>
              <a:t>Regresní i klasifikační</a:t>
            </a:r>
            <a:endParaRPr lang="cs-CZ" sz="24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3581400" y="38055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70000"/>
            </a:pPr>
            <a:r>
              <a:rPr lang="cs-CZ" sz="2400" b="1" dirty="0" smtClean="0"/>
              <a:t>Klasifikační</a:t>
            </a:r>
            <a:endParaRPr lang="cs-CZ" sz="24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5943600" y="3810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70000"/>
            </a:pPr>
            <a:r>
              <a:rPr lang="cs-CZ" sz="2400" b="1" dirty="0" smtClean="0"/>
              <a:t>Regresní</a:t>
            </a:r>
            <a:endParaRPr lang="cs-CZ" sz="2400" dirty="0" smtClean="0"/>
          </a:p>
        </p:txBody>
      </p:sp>
      <p:sp>
        <p:nvSpPr>
          <p:cNvPr id="23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391400" y="381000"/>
            <a:ext cx="228600" cy="228600"/>
          </a:xfrm>
        </p:spPr>
        <p:txBody>
          <a:bodyPr lIns="72000"/>
          <a:lstStyle/>
          <a:p>
            <a:pPr algn="ctr"/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 algn="ctr"/>
              <a:t>4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95039" y="228600"/>
            <a:ext cx="244102" cy="230832"/>
          </a:xfrm>
          <a:prstGeom prst="rect">
            <a:avLst/>
          </a:prstGeom>
          <a:noFill/>
        </p:spPr>
        <p:txBody>
          <a:bodyPr wrap="none" r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16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01000" y="53231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72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22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82000" y="228600"/>
            <a:ext cx="244102" cy="230832"/>
          </a:xfrm>
          <a:prstGeom prst="rect">
            <a:avLst/>
          </a:prstGeom>
          <a:noFill/>
        </p:spPr>
        <p:txBody>
          <a:bodyPr wrap="none" r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23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87961" y="53231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36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26</a:t>
            </a:r>
            <a:endParaRPr lang="cs-CZ" sz="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BAG_artificial_pi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1485900"/>
            <a:ext cx="6248400" cy="4686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52400"/>
            <a:ext cx="6248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Bagging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4645" y="6273225"/>
            <a:ext cx="1389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</a:rPr>
              <a:t>Jan </a:t>
            </a:r>
            <a:r>
              <a:rPr lang="cs-CZ" sz="1600" b="1" dirty="0" smtClean="0">
                <a:solidFill>
                  <a:schemeClr val="bg1"/>
                </a:solidFill>
              </a:rPr>
              <a:t>Černý</a:t>
            </a:r>
          </a:p>
          <a:p>
            <a:pPr algn="r"/>
            <a:r>
              <a:rPr lang="cs-CZ" sz="1200" b="1" dirty="0" smtClean="0">
                <a:solidFill>
                  <a:schemeClr val="bg1"/>
                </a:solidFill>
              </a:rPr>
              <a:t>cernjn</a:t>
            </a:r>
            <a:r>
              <a:rPr lang="en-US" sz="1200" b="1" dirty="0" smtClean="0">
                <a:solidFill>
                  <a:schemeClr val="bg1"/>
                </a:solidFill>
              </a:rPr>
              <a:t>@</a:t>
            </a:r>
            <a:r>
              <a:rPr lang="en-US" sz="1200" b="1" dirty="0" err="1" smtClean="0">
                <a:solidFill>
                  <a:schemeClr val="bg1"/>
                </a:solidFill>
              </a:rPr>
              <a:t>gmail.com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Introduction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Ensemble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SpecGen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Experiments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0318" y="227509"/>
            <a:ext cx="300082" cy="233014"/>
          </a:xfrm>
          <a:prstGeom prst="rect">
            <a:avLst/>
          </a:prstGeom>
          <a:noFill/>
        </p:spPr>
        <p:txBody>
          <a:bodyPr wrap="square" lIns="39600" tIns="50400" rIns="72000" bIns="39600" rtlCol="0" anchor="ctr" anchorCtr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9736" y="556485"/>
            <a:ext cx="304800" cy="184666"/>
          </a:xfrm>
          <a:prstGeom prst="rect">
            <a:avLst/>
          </a:prstGeom>
          <a:noFill/>
          <a:ln w="0">
            <a:noFill/>
          </a:ln>
        </p:spPr>
        <p:txBody>
          <a:bodyPr wrap="square" lIns="0" rIns="79200" bIns="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066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70000"/>
            </a:pPr>
            <a:r>
              <a:rPr lang="cs-CZ" sz="2400" b="1" dirty="0" smtClean="0"/>
              <a:t>Učení</a:t>
            </a:r>
            <a:endParaRPr lang="en-US" sz="2400" b="1" dirty="0" smtClean="0"/>
          </a:p>
          <a:p>
            <a:pPr>
              <a:buSzPct val="170000"/>
              <a:buBlip>
                <a:blip r:embed="rId4"/>
              </a:buBlip>
            </a:pPr>
            <a:r>
              <a:rPr lang="cs-CZ" sz="2400" dirty="0" smtClean="0"/>
              <a:t>Výběr s opakováním.</a:t>
            </a:r>
          </a:p>
          <a:p>
            <a:pPr>
              <a:buSzPct val="170000"/>
            </a:pPr>
            <a:r>
              <a:rPr lang="cs-CZ" sz="2400" b="1" dirty="0" smtClean="0"/>
              <a:t>Výstup</a:t>
            </a:r>
            <a:endParaRPr lang="en-US" sz="2400" b="1" dirty="0" smtClean="0"/>
          </a:p>
          <a:p>
            <a:pPr>
              <a:buSzPct val="170000"/>
              <a:buBlip>
                <a:blip r:embed="rId4"/>
              </a:buBlip>
            </a:pPr>
            <a:r>
              <a:rPr lang="cs-CZ" sz="2400" dirty="0" smtClean="0"/>
              <a:t>Průměr.</a:t>
            </a:r>
            <a:endParaRPr lang="cs-CZ" sz="2400" dirty="0"/>
          </a:p>
        </p:txBody>
      </p:sp>
      <p:sp>
        <p:nvSpPr>
          <p:cNvPr id="17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391400" y="381000"/>
            <a:ext cx="228600" cy="228600"/>
          </a:xfrm>
        </p:spPr>
        <p:txBody>
          <a:bodyPr lIns="72000"/>
          <a:lstStyle/>
          <a:p>
            <a:pPr algn="ctr"/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 algn="ctr"/>
              <a:t>5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95039" y="228600"/>
            <a:ext cx="244102" cy="230832"/>
          </a:xfrm>
          <a:prstGeom prst="rect">
            <a:avLst/>
          </a:prstGeom>
          <a:noFill/>
        </p:spPr>
        <p:txBody>
          <a:bodyPr wrap="none" r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16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01000" y="53231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72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22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0" y="228600"/>
            <a:ext cx="244102" cy="230832"/>
          </a:xfrm>
          <a:prstGeom prst="rect">
            <a:avLst/>
          </a:prstGeom>
          <a:noFill/>
        </p:spPr>
        <p:txBody>
          <a:bodyPr wrap="none" r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23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7961" y="53231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36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26</a:t>
            </a:r>
            <a:endParaRPr lang="cs-CZ" sz="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ST_artificial_pi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1809750"/>
            <a:ext cx="5842000" cy="4381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52400"/>
            <a:ext cx="6248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Boosting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4645" y="6273225"/>
            <a:ext cx="1389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</a:rPr>
              <a:t>Jan </a:t>
            </a:r>
            <a:r>
              <a:rPr lang="cs-CZ" sz="1600" b="1" dirty="0" smtClean="0">
                <a:solidFill>
                  <a:schemeClr val="bg1"/>
                </a:solidFill>
              </a:rPr>
              <a:t>Černý</a:t>
            </a:r>
          </a:p>
          <a:p>
            <a:pPr algn="r"/>
            <a:r>
              <a:rPr lang="cs-CZ" sz="1200" b="1" dirty="0" smtClean="0">
                <a:solidFill>
                  <a:schemeClr val="bg1"/>
                </a:solidFill>
              </a:rPr>
              <a:t>cernjn</a:t>
            </a:r>
            <a:r>
              <a:rPr lang="en-US" sz="1200" b="1" dirty="0" smtClean="0">
                <a:solidFill>
                  <a:schemeClr val="bg1"/>
                </a:solidFill>
              </a:rPr>
              <a:t>@</a:t>
            </a:r>
            <a:r>
              <a:rPr lang="en-US" sz="1200" b="1" dirty="0" err="1" smtClean="0">
                <a:solidFill>
                  <a:schemeClr val="bg1"/>
                </a:solidFill>
              </a:rPr>
              <a:t>gmail.com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Introduction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Ensemble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SpecGen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Experiments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0318" y="227509"/>
            <a:ext cx="300082" cy="233014"/>
          </a:xfrm>
          <a:prstGeom prst="rect">
            <a:avLst/>
          </a:prstGeom>
          <a:noFill/>
        </p:spPr>
        <p:txBody>
          <a:bodyPr wrap="square" lIns="39600" tIns="50400" rIns="72000" bIns="39600" rtlCol="0" anchor="ctr" anchorCtr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9736" y="556485"/>
            <a:ext cx="304800" cy="184666"/>
          </a:xfrm>
          <a:prstGeom prst="rect">
            <a:avLst/>
          </a:prstGeom>
          <a:noFill/>
          <a:ln w="0">
            <a:noFill/>
          </a:ln>
        </p:spPr>
        <p:txBody>
          <a:bodyPr wrap="square" lIns="0" rIns="79200" bIns="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066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70000"/>
            </a:pPr>
            <a:r>
              <a:rPr lang="cs-CZ" sz="2400" b="1" dirty="0" smtClean="0"/>
              <a:t>Učení</a:t>
            </a:r>
            <a:endParaRPr lang="en-US" sz="2400" b="1" dirty="0" smtClean="0"/>
          </a:p>
          <a:p>
            <a:pPr>
              <a:buSzPct val="170000"/>
              <a:buBlip>
                <a:blip r:embed="rId4"/>
              </a:buBlip>
            </a:pPr>
            <a:r>
              <a:rPr lang="cs-CZ" sz="2400" dirty="0" smtClean="0"/>
              <a:t>Specializace modelů na chyby předchozích modelů.</a:t>
            </a:r>
          </a:p>
          <a:p>
            <a:pPr>
              <a:buSzPct val="170000"/>
            </a:pPr>
            <a:r>
              <a:rPr lang="cs-CZ" sz="2400" b="1" dirty="0" smtClean="0"/>
              <a:t>Výstup</a:t>
            </a:r>
            <a:endParaRPr lang="en-US" sz="2400" b="1" dirty="0" smtClean="0"/>
          </a:p>
          <a:p>
            <a:pPr>
              <a:buSzPct val="170000"/>
              <a:buBlip>
                <a:blip r:embed="rId4"/>
              </a:buBlip>
            </a:pPr>
            <a:r>
              <a:rPr lang="cs-CZ" sz="2400" dirty="0" smtClean="0"/>
              <a:t>Vážený průměr.</a:t>
            </a:r>
            <a:endParaRPr lang="cs-CZ" sz="2400" dirty="0"/>
          </a:p>
        </p:txBody>
      </p:sp>
      <p:sp>
        <p:nvSpPr>
          <p:cNvPr id="18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391400" y="381000"/>
            <a:ext cx="228600" cy="228600"/>
          </a:xfrm>
        </p:spPr>
        <p:txBody>
          <a:bodyPr lIns="72000"/>
          <a:lstStyle/>
          <a:p>
            <a:pPr algn="ctr"/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 algn="ctr"/>
              <a:t>6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95039" y="228600"/>
            <a:ext cx="244102" cy="230832"/>
          </a:xfrm>
          <a:prstGeom prst="rect">
            <a:avLst/>
          </a:prstGeom>
          <a:noFill/>
        </p:spPr>
        <p:txBody>
          <a:bodyPr wrap="none" r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16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01000" y="53231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72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22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00" y="228600"/>
            <a:ext cx="244102" cy="230832"/>
          </a:xfrm>
          <a:prstGeom prst="rect">
            <a:avLst/>
          </a:prstGeom>
          <a:noFill/>
        </p:spPr>
        <p:txBody>
          <a:bodyPr wrap="none" r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23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7961" y="53231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36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26</a:t>
            </a:r>
            <a:endParaRPr lang="cs-CZ" sz="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6248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Stacking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4645" y="6273225"/>
            <a:ext cx="1389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</a:rPr>
              <a:t>Jan </a:t>
            </a:r>
            <a:r>
              <a:rPr lang="cs-CZ" sz="1600" b="1" dirty="0" smtClean="0">
                <a:solidFill>
                  <a:schemeClr val="bg1"/>
                </a:solidFill>
              </a:rPr>
              <a:t>Černý</a:t>
            </a:r>
          </a:p>
          <a:p>
            <a:pPr algn="r"/>
            <a:r>
              <a:rPr lang="cs-CZ" sz="1200" b="1" dirty="0" smtClean="0">
                <a:solidFill>
                  <a:schemeClr val="bg1"/>
                </a:solidFill>
              </a:rPr>
              <a:t>cernjn</a:t>
            </a:r>
            <a:r>
              <a:rPr lang="en-US" sz="1200" b="1" dirty="0" smtClean="0">
                <a:solidFill>
                  <a:schemeClr val="bg1"/>
                </a:solidFill>
              </a:rPr>
              <a:t>@</a:t>
            </a:r>
            <a:r>
              <a:rPr lang="en-US" sz="1200" b="1" dirty="0" err="1" smtClean="0">
                <a:solidFill>
                  <a:schemeClr val="bg1"/>
                </a:solidFill>
              </a:rPr>
              <a:t>gmail.com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Introduction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Ensemble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SpecGen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Experiments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0318" y="227509"/>
            <a:ext cx="300082" cy="233014"/>
          </a:xfrm>
          <a:prstGeom prst="rect">
            <a:avLst/>
          </a:prstGeom>
          <a:noFill/>
        </p:spPr>
        <p:txBody>
          <a:bodyPr wrap="square" lIns="39600" tIns="50400" rIns="72000" bIns="39600" rtlCol="0" anchor="ctr" anchorCtr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9736" y="556485"/>
            <a:ext cx="304800" cy="184666"/>
          </a:xfrm>
          <a:prstGeom prst="rect">
            <a:avLst/>
          </a:prstGeom>
          <a:noFill/>
          <a:ln w="0">
            <a:noFill/>
          </a:ln>
        </p:spPr>
        <p:txBody>
          <a:bodyPr wrap="square" lIns="0" rIns="79200" bIns="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066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70000"/>
            </a:pPr>
            <a:r>
              <a:rPr lang="cs-CZ" sz="2400" b="1" dirty="0" smtClean="0"/>
              <a:t>Učení</a:t>
            </a:r>
            <a:endParaRPr lang="en-US" sz="2400" b="1" dirty="0" smtClean="0"/>
          </a:p>
          <a:p>
            <a:pPr>
              <a:buSzPct val="170000"/>
              <a:buBlip>
                <a:blip r:embed="rId3"/>
              </a:buBlip>
            </a:pPr>
            <a:r>
              <a:rPr lang="cs-CZ" sz="2400" dirty="0" smtClean="0"/>
              <a:t>Konstrukce metamodelu z výstupu všech modelů.</a:t>
            </a:r>
          </a:p>
          <a:p>
            <a:pPr>
              <a:buSzPct val="170000"/>
            </a:pPr>
            <a:r>
              <a:rPr lang="cs-CZ" sz="2400" b="1" dirty="0" smtClean="0"/>
              <a:t>Výstup</a:t>
            </a:r>
            <a:endParaRPr lang="en-US" sz="2400" b="1" dirty="0" smtClean="0"/>
          </a:p>
          <a:p>
            <a:pPr>
              <a:buSzPct val="170000"/>
              <a:buBlip>
                <a:blip r:embed="rId3"/>
              </a:buBlip>
            </a:pPr>
            <a:r>
              <a:rPr lang="cs-CZ" sz="2400" dirty="0" smtClean="0"/>
              <a:t>Výstup metamodelu.</a:t>
            </a:r>
            <a:endParaRPr lang="cs-CZ" sz="2400" dirty="0"/>
          </a:p>
        </p:txBody>
      </p:sp>
      <p:pic>
        <p:nvPicPr>
          <p:cNvPr id="18" name="Picture 17" descr="Stack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1885950"/>
            <a:ext cx="5715000" cy="42862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5266492"/>
            <a:ext cx="320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Lineární metamodel</a:t>
            </a:r>
          </a:p>
          <a:p>
            <a:r>
              <a:rPr lang="cs-CZ" dirty="0" smtClean="0"/>
              <a:t>ST</a:t>
            </a:r>
            <a:r>
              <a:rPr lang="cs-CZ" sz="1200" dirty="0" smtClean="0"/>
              <a:t>out</a:t>
            </a:r>
            <a:r>
              <a:rPr lang="cs-CZ" dirty="0" smtClean="0"/>
              <a:t> = a*Y</a:t>
            </a:r>
            <a:r>
              <a:rPr lang="cs-CZ" sz="1200" dirty="0" smtClean="0"/>
              <a:t>1</a:t>
            </a:r>
            <a:r>
              <a:rPr lang="cs-CZ" dirty="0" smtClean="0"/>
              <a:t> + b*Y</a:t>
            </a:r>
            <a:r>
              <a:rPr lang="cs-CZ" sz="1200" dirty="0" smtClean="0"/>
              <a:t>2</a:t>
            </a:r>
            <a:r>
              <a:rPr lang="cs-CZ" dirty="0" smtClean="0"/>
              <a:t> + c </a:t>
            </a:r>
            <a:endParaRPr lang="cs-CZ" dirty="0"/>
          </a:p>
        </p:txBody>
      </p:sp>
      <p:sp>
        <p:nvSpPr>
          <p:cNvPr id="20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391400" y="381000"/>
            <a:ext cx="228600" cy="228600"/>
          </a:xfrm>
        </p:spPr>
        <p:txBody>
          <a:bodyPr lIns="72000"/>
          <a:lstStyle/>
          <a:p>
            <a:pPr algn="ctr"/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 algn="ctr"/>
              <a:t>7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95039" y="228600"/>
            <a:ext cx="244102" cy="230832"/>
          </a:xfrm>
          <a:prstGeom prst="rect">
            <a:avLst/>
          </a:prstGeom>
          <a:noFill/>
        </p:spPr>
        <p:txBody>
          <a:bodyPr wrap="none" r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16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01000" y="53231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72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22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2000" y="228600"/>
            <a:ext cx="244102" cy="230832"/>
          </a:xfrm>
          <a:prstGeom prst="rect">
            <a:avLst/>
          </a:prstGeom>
          <a:noFill/>
        </p:spPr>
        <p:txBody>
          <a:bodyPr wrap="none" r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23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87961" y="53231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36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26</a:t>
            </a:r>
            <a:endParaRPr lang="cs-CZ" sz="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ascade_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5400" y="2286000"/>
            <a:ext cx="5156200" cy="38671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52400"/>
            <a:ext cx="6248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Cascade Generalization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4645" y="6273225"/>
            <a:ext cx="1389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</a:rPr>
              <a:t>Jan </a:t>
            </a:r>
            <a:r>
              <a:rPr lang="cs-CZ" sz="1600" b="1" dirty="0" smtClean="0">
                <a:solidFill>
                  <a:schemeClr val="bg1"/>
                </a:solidFill>
              </a:rPr>
              <a:t>Černý</a:t>
            </a:r>
          </a:p>
          <a:p>
            <a:pPr algn="r"/>
            <a:r>
              <a:rPr lang="cs-CZ" sz="1200" b="1" dirty="0" smtClean="0">
                <a:solidFill>
                  <a:schemeClr val="bg1"/>
                </a:solidFill>
              </a:rPr>
              <a:t>cernjn</a:t>
            </a:r>
            <a:r>
              <a:rPr lang="en-US" sz="1200" b="1" dirty="0" smtClean="0">
                <a:solidFill>
                  <a:schemeClr val="bg1"/>
                </a:solidFill>
              </a:rPr>
              <a:t>@</a:t>
            </a:r>
            <a:r>
              <a:rPr lang="en-US" sz="1200" b="1" dirty="0" err="1" smtClean="0">
                <a:solidFill>
                  <a:schemeClr val="bg1"/>
                </a:solidFill>
              </a:rPr>
              <a:t>gmail.com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Introduction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Ensemble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SpecGen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Experiments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0318" y="227509"/>
            <a:ext cx="300082" cy="233014"/>
          </a:xfrm>
          <a:prstGeom prst="rect">
            <a:avLst/>
          </a:prstGeom>
          <a:noFill/>
        </p:spPr>
        <p:txBody>
          <a:bodyPr wrap="square" lIns="39600" tIns="50400" rIns="72000" bIns="39600" rtlCol="0" anchor="ctr" anchorCtr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9736" y="556485"/>
            <a:ext cx="304800" cy="184666"/>
          </a:xfrm>
          <a:prstGeom prst="rect">
            <a:avLst/>
          </a:prstGeom>
          <a:noFill/>
          <a:ln w="0">
            <a:noFill/>
          </a:ln>
        </p:spPr>
        <p:txBody>
          <a:bodyPr wrap="square" lIns="0" rIns="79200" bIns="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0668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70000"/>
            </a:pPr>
            <a:r>
              <a:rPr lang="cs-CZ" sz="2400" b="1" dirty="0" smtClean="0"/>
              <a:t>Učení</a:t>
            </a:r>
            <a:endParaRPr lang="en-US" sz="2400" b="1" dirty="0" smtClean="0"/>
          </a:p>
          <a:p>
            <a:pPr>
              <a:buSzPct val="170000"/>
              <a:buBlip>
                <a:blip r:embed="rId4"/>
              </a:buBlip>
            </a:pPr>
            <a:r>
              <a:rPr lang="cs-CZ" sz="2400" dirty="0" smtClean="0"/>
              <a:t>Učící množina je po každé iteraci rozšířena o výstup předchozího modelu.</a:t>
            </a:r>
          </a:p>
          <a:p>
            <a:pPr>
              <a:buSzPct val="170000"/>
            </a:pPr>
            <a:r>
              <a:rPr lang="cs-CZ" sz="2400" b="1" dirty="0" smtClean="0"/>
              <a:t>Výstup</a:t>
            </a:r>
            <a:endParaRPr lang="en-US" sz="2400" b="1" dirty="0" smtClean="0"/>
          </a:p>
          <a:p>
            <a:pPr>
              <a:buSzPct val="170000"/>
              <a:buBlip>
                <a:blip r:embed="rId4"/>
              </a:buBlip>
            </a:pPr>
            <a:r>
              <a:rPr lang="cs-CZ" sz="2400" dirty="0" smtClean="0"/>
              <a:t>Výstup posledního modelu.</a:t>
            </a:r>
            <a:endParaRPr lang="cs-CZ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266492"/>
            <a:ext cx="320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Lineární metamodel</a:t>
            </a:r>
          </a:p>
          <a:p>
            <a:r>
              <a:rPr lang="cs-CZ" dirty="0" smtClean="0"/>
              <a:t>CG</a:t>
            </a:r>
            <a:r>
              <a:rPr lang="cs-CZ" sz="1200" dirty="0" smtClean="0"/>
              <a:t>out</a:t>
            </a:r>
            <a:r>
              <a:rPr lang="cs-CZ" dirty="0" smtClean="0"/>
              <a:t> = a*Y</a:t>
            </a:r>
            <a:r>
              <a:rPr lang="cs-CZ" sz="1200" dirty="0" smtClean="0"/>
              <a:t>1</a:t>
            </a:r>
            <a:r>
              <a:rPr lang="cs-CZ" dirty="0" smtClean="0"/>
              <a:t> + b*X + c </a:t>
            </a:r>
            <a:endParaRPr lang="cs-CZ" dirty="0"/>
          </a:p>
        </p:txBody>
      </p:sp>
      <p:sp>
        <p:nvSpPr>
          <p:cNvPr id="18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391400" y="381000"/>
            <a:ext cx="228600" cy="228600"/>
          </a:xfrm>
        </p:spPr>
        <p:txBody>
          <a:bodyPr lIns="72000"/>
          <a:lstStyle/>
          <a:p>
            <a:pPr algn="ctr"/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 algn="ctr"/>
              <a:t>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95039" y="228600"/>
            <a:ext cx="244102" cy="230832"/>
          </a:xfrm>
          <a:prstGeom prst="rect">
            <a:avLst/>
          </a:prstGeom>
          <a:noFill/>
        </p:spPr>
        <p:txBody>
          <a:bodyPr wrap="none" r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16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01000" y="53231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72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22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2000" y="228600"/>
            <a:ext cx="244102" cy="230832"/>
          </a:xfrm>
          <a:prstGeom prst="rect">
            <a:avLst/>
          </a:prstGeom>
          <a:noFill/>
        </p:spPr>
        <p:txBody>
          <a:bodyPr wrap="none" r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23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87961" y="53231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36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26</a:t>
            </a:r>
            <a:endParaRPr lang="cs-CZ" sz="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6248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Cascading a Delegating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4645" y="6273225"/>
            <a:ext cx="1389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</a:rPr>
              <a:t>Jan </a:t>
            </a:r>
            <a:r>
              <a:rPr lang="cs-CZ" sz="1600" b="1" dirty="0" smtClean="0">
                <a:solidFill>
                  <a:schemeClr val="bg1"/>
                </a:solidFill>
              </a:rPr>
              <a:t>Černý</a:t>
            </a:r>
          </a:p>
          <a:p>
            <a:pPr algn="r"/>
            <a:r>
              <a:rPr lang="cs-CZ" sz="1200" b="1" dirty="0" smtClean="0">
                <a:solidFill>
                  <a:schemeClr val="bg1"/>
                </a:solidFill>
              </a:rPr>
              <a:t>cernjn</a:t>
            </a:r>
            <a:r>
              <a:rPr lang="en-US" sz="1200" b="1" dirty="0" smtClean="0">
                <a:solidFill>
                  <a:schemeClr val="bg1"/>
                </a:solidFill>
              </a:rPr>
              <a:t>@</a:t>
            </a:r>
            <a:r>
              <a:rPr lang="en-US" sz="1200" b="1" dirty="0" err="1" smtClean="0">
                <a:solidFill>
                  <a:schemeClr val="bg1"/>
                </a:solidFill>
              </a:rPr>
              <a:t>gmail.com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Introduction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Ensemble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-483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SpecGen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789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Experiments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0318" y="227509"/>
            <a:ext cx="300082" cy="233014"/>
          </a:xfrm>
          <a:prstGeom prst="rect">
            <a:avLst/>
          </a:prstGeom>
          <a:noFill/>
        </p:spPr>
        <p:txBody>
          <a:bodyPr wrap="square" lIns="39600" tIns="50400" rIns="72000" bIns="39600" rtlCol="0" anchor="ctr" anchorCtr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9736" y="556485"/>
            <a:ext cx="304800" cy="184666"/>
          </a:xfrm>
          <a:prstGeom prst="rect">
            <a:avLst/>
          </a:prstGeom>
          <a:noFill/>
          <a:ln w="0">
            <a:noFill/>
          </a:ln>
        </p:spPr>
        <p:txBody>
          <a:bodyPr wrap="square" lIns="0" rIns="79200" bIns="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066800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70000"/>
            </a:pPr>
            <a:r>
              <a:rPr lang="cs-CZ" sz="2400" b="1" dirty="0" smtClean="0"/>
              <a:t>Cascading</a:t>
            </a:r>
          </a:p>
          <a:p>
            <a:pPr>
              <a:buSzPct val="170000"/>
            </a:pPr>
            <a:r>
              <a:rPr lang="cs-CZ" sz="2400" b="1" dirty="0" smtClean="0"/>
              <a:t>Učení</a:t>
            </a:r>
            <a:endParaRPr lang="en-US" sz="2400" b="1" dirty="0" smtClean="0"/>
          </a:p>
          <a:p>
            <a:pPr>
              <a:buSzPct val="170000"/>
              <a:buBlip>
                <a:blip r:embed="rId3"/>
              </a:buBlip>
            </a:pPr>
            <a:r>
              <a:rPr lang="cs-CZ" sz="2400" dirty="0" smtClean="0"/>
              <a:t>Změna vah učících vektorů u kterých si nejsou předchozí modely dostatečně jisté výstupem.</a:t>
            </a:r>
          </a:p>
          <a:p>
            <a:pPr>
              <a:buSzPct val="170000"/>
            </a:pPr>
            <a:r>
              <a:rPr lang="cs-CZ" sz="2400" b="1" dirty="0" smtClean="0"/>
              <a:t>Výstup</a:t>
            </a:r>
            <a:endParaRPr lang="en-US" sz="2400" b="1" dirty="0" smtClean="0"/>
          </a:p>
          <a:p>
            <a:pPr>
              <a:buSzPct val="170000"/>
              <a:buBlip>
                <a:blip r:embed="rId3"/>
              </a:buBlip>
            </a:pPr>
            <a:r>
              <a:rPr lang="cs-CZ" sz="2400" dirty="0" smtClean="0"/>
              <a:t>Výstup prvního modelu, který odpoví s jistotou větší než daný práh.</a:t>
            </a:r>
          </a:p>
          <a:p>
            <a:pPr>
              <a:buSzPct val="170000"/>
            </a:pPr>
            <a:endParaRPr lang="cs-CZ" sz="2400" b="1" dirty="0" smtClean="0"/>
          </a:p>
          <a:p>
            <a:pPr>
              <a:buSzPct val="170000"/>
            </a:pPr>
            <a:r>
              <a:rPr lang="cs-CZ" sz="2400" b="1" dirty="0" smtClean="0"/>
              <a:t>Delegating</a:t>
            </a:r>
          </a:p>
          <a:p>
            <a:pPr>
              <a:buSzPct val="170000"/>
            </a:pPr>
            <a:r>
              <a:rPr lang="cs-CZ" sz="2400" b="1" dirty="0" smtClean="0"/>
              <a:t>Učení</a:t>
            </a:r>
            <a:endParaRPr lang="en-US" sz="2400" b="1" dirty="0" smtClean="0"/>
          </a:p>
          <a:p>
            <a:pPr>
              <a:buSzPct val="170000"/>
              <a:buBlip>
                <a:blip r:embed="rId3"/>
              </a:buBlip>
            </a:pPr>
            <a:r>
              <a:rPr lang="cs-CZ" sz="2400" dirty="0" smtClean="0"/>
              <a:t>Model je naučen na instancích, kterými si není předchozí model jistý.</a:t>
            </a:r>
          </a:p>
          <a:p>
            <a:pPr>
              <a:buSzPct val="170000"/>
            </a:pPr>
            <a:r>
              <a:rPr lang="cs-CZ" sz="2400" b="1" dirty="0" smtClean="0"/>
              <a:t>Výstup</a:t>
            </a:r>
            <a:endParaRPr lang="en-US" sz="2400" b="1" dirty="0" smtClean="0"/>
          </a:p>
          <a:p>
            <a:pPr>
              <a:buSzPct val="170000"/>
              <a:buBlip>
                <a:blip r:embed="rId3"/>
              </a:buBlip>
            </a:pPr>
            <a:r>
              <a:rPr lang="cs-CZ" sz="2400" dirty="0" smtClean="0"/>
              <a:t>Výstup prvního modelu, který odpoví s jistotou větší než daný práh.</a:t>
            </a:r>
          </a:p>
          <a:p>
            <a:pPr>
              <a:buSzPct val="170000"/>
              <a:buBlip>
                <a:blip r:embed="rId3"/>
              </a:buBlip>
            </a:pPr>
            <a:endParaRPr lang="cs-CZ" sz="2400" dirty="0"/>
          </a:p>
        </p:txBody>
      </p:sp>
      <p:sp>
        <p:nvSpPr>
          <p:cNvPr id="18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315200" y="381000"/>
            <a:ext cx="381000" cy="228600"/>
          </a:xfrm>
        </p:spPr>
        <p:txBody>
          <a:bodyPr lIns="72000"/>
          <a:lstStyle/>
          <a:p>
            <a:pPr algn="ctr"/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 algn="ctr"/>
              <a:t>9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95039" y="228600"/>
            <a:ext cx="244102" cy="230832"/>
          </a:xfrm>
          <a:prstGeom prst="rect">
            <a:avLst/>
          </a:prstGeom>
          <a:noFill/>
        </p:spPr>
        <p:txBody>
          <a:bodyPr wrap="none" r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16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1000" y="53231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72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22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0" y="228600"/>
            <a:ext cx="244102" cy="230832"/>
          </a:xfrm>
          <a:prstGeom prst="rect">
            <a:avLst/>
          </a:prstGeom>
          <a:noFill/>
        </p:spPr>
        <p:txBody>
          <a:bodyPr wrap="none" r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23</a:t>
            </a: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7961" y="532310"/>
            <a:ext cx="304800" cy="2330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57600" rIns="3600" bIns="36000" rtlCol="0" anchor="ctr" anchorCtr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26</a:t>
            </a:r>
            <a:endParaRPr lang="cs-CZ" sz="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4226</TotalTime>
  <Words>1705</Words>
  <Application>Microsoft Office PowerPoint</Application>
  <PresentationFormat>On-screen Show (4:3)</PresentationFormat>
  <Paragraphs>790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Automated data mining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Questions   Discussion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209</cp:revision>
  <dcterms:created xsi:type="dcterms:W3CDTF">2006-08-16T00:00:00Z</dcterms:created>
  <dcterms:modified xsi:type="dcterms:W3CDTF">2010-12-08T22:05:15Z</dcterms:modified>
</cp:coreProperties>
</file>